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59" r:id="rId5"/>
    <p:sldId id="261" r:id="rId6"/>
    <p:sldId id="268" r:id="rId7"/>
    <p:sldId id="263" r:id="rId8"/>
    <p:sldId id="269" r:id="rId9"/>
    <p:sldId id="270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4"/>
    <p:restoredTop sz="94673"/>
  </p:normalViewPr>
  <p:slideViewPr>
    <p:cSldViewPr snapToGrid="0" snapToObjects="1">
      <p:cViewPr varScale="1">
        <p:scale>
          <a:sx n="81" d="100"/>
          <a:sy n="81" d="100"/>
        </p:scale>
        <p:origin x="139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AFE96-67F9-374D-B191-0C12491DFDEB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14730-6AE7-E045-BD34-D19D13DFD5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126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de-DE" altLang="de-DE" dirty="0" smtClean="0">
                <a:latin typeface="Arial" panose="020B0604020202020204" pitchFamily="34" charset="0"/>
              </a:rPr>
              <a:t>Die IGS setzt auf die individuelle Förderung: Integration und Differenzierung dienen der Entwicklung der Fähigkeiten, Talente und Neigungen der einzelnen Schülerin und des einzelnen Schülers.</a:t>
            </a:r>
          </a:p>
          <a:p>
            <a:pPr eaLnBrk="1" hangingPunct="1"/>
            <a:endParaRPr lang="de-DE" altLang="de-DE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14730-6AE7-E045-BD34-D19D13DFD59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2380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C1E3A2-90F5-4490-A761-382317132F6A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 smtClean="0"/>
          </a:p>
        </p:txBody>
      </p:sp>
      <p:sp>
        <p:nvSpPr>
          <p:cNvPr id="20483" name="Rectangle 8"/>
          <p:cNvSpPr txBox="1">
            <a:spLocks noGrp="1" noChangeArrowheads="1"/>
          </p:cNvSpPr>
          <p:nvPr/>
        </p:nvSpPr>
        <p:spPr bwMode="auto">
          <a:xfrm>
            <a:off x="3886200" y="8713788"/>
            <a:ext cx="29686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fld id="{5C29ABE4-4D41-4F02-8A93-FC179F015993}" type="slidenum">
              <a:rPr lang="en-GB" altLang="de-DE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pPr algn="r"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t>3</a:t>
            </a:fld>
            <a:endParaRPr lang="en-GB" altLang="de-DE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048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3063" y="687388"/>
            <a:ext cx="6111875" cy="3438525"/>
          </a:xfrm>
          <a:solidFill>
            <a:srgbClr val="FFFFFF"/>
          </a:solidFill>
          <a:ln/>
        </p:spPr>
      </p:sp>
      <p:sp>
        <p:nvSpPr>
          <p:cNvPr id="2048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7613" cy="4035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eaLnBrk="1" hangingPunct="1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de-DE" altLang="de-DE" dirty="0" smtClean="0">
                <a:latin typeface="Arial" panose="020B0604020202020204" pitchFamily="34" charset="0"/>
              </a:rPr>
              <a:t>Durch gemeinsames Lernen bis zum Schulabschluss allen Kindern gerecht werden </a:t>
            </a:r>
          </a:p>
          <a:p>
            <a:pPr eaLnBrk="1" hangingPunct="1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de-DE" altLang="de-DE" dirty="0" smtClean="0">
                <a:latin typeface="Arial" panose="020B0604020202020204" pitchFamily="34" charset="0"/>
              </a:rPr>
              <a:t>und ihnen optimale Entwicklungschancen geben.</a:t>
            </a:r>
          </a:p>
          <a:p>
            <a:pPr eaLnBrk="1" hangingPunct="1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de-DE" altLang="de-DE" dirty="0" smtClean="0">
                <a:latin typeface="Arial" panose="020B0604020202020204" pitchFamily="34" charset="0"/>
              </a:rPr>
              <a:t>Die soziale Integration aller Jugendlichen in die Arbeitswelt und Gesellschaft </a:t>
            </a:r>
          </a:p>
          <a:p>
            <a:pPr eaLnBrk="1" hangingPunct="1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de-DE" altLang="de-DE" dirty="0" smtClean="0">
                <a:latin typeface="Arial" panose="020B0604020202020204" pitchFamily="34" charset="0"/>
              </a:rPr>
              <a:t>ermöglichen.</a:t>
            </a:r>
          </a:p>
          <a:p>
            <a:pPr eaLnBrk="1" hangingPunct="1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de-DE" altLang="de-DE" dirty="0" smtClean="0">
                <a:latin typeface="Arial" panose="020B0604020202020204" pitchFamily="34" charset="0"/>
              </a:rPr>
              <a:t>Die IGS ist eine Teamschule: Lehrerteams begleiten ihren Jahrgang durch </a:t>
            </a:r>
          </a:p>
          <a:p>
            <a:pPr eaLnBrk="1" hangingPunct="1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de-DE" altLang="de-DE" dirty="0" smtClean="0">
                <a:latin typeface="Arial" panose="020B0604020202020204" pitchFamily="34" charset="0"/>
              </a:rPr>
              <a:t>die Sekundarstufe I.</a:t>
            </a:r>
          </a:p>
          <a:p>
            <a:pPr eaLnBrk="1" hangingPunct="1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de-DE" altLang="de-DE" dirty="0" smtClean="0">
                <a:latin typeface="Arial" panose="020B0604020202020204" pitchFamily="34" charset="0"/>
              </a:rPr>
              <a:t>Der Teamgedanke zieht sich durch alle Bereiche der Schule </a:t>
            </a:r>
          </a:p>
          <a:p>
            <a:pPr eaLnBrk="1" hangingPunct="1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de-DE" altLang="de-DE" dirty="0" smtClean="0">
                <a:latin typeface="Arial" panose="020B0604020202020204" pitchFamily="34" charset="0"/>
              </a:rPr>
              <a:t>hindurch (Schüler, Lehrer, Eltern).</a:t>
            </a:r>
          </a:p>
          <a:p>
            <a:pPr eaLnBrk="1" hangingPunct="1">
              <a:lnSpc>
                <a:spcPct val="110000"/>
              </a:lnSpc>
              <a:spcBef>
                <a:spcPct val="4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de-DE" altLang="de-DE" dirty="0" smtClean="0">
                <a:latin typeface="Arial" panose="020B0604020202020204" pitchFamily="34" charset="0"/>
              </a:rPr>
              <a:t>Bis zur Klassenstufe 9/10  steigen die Schülerinnen und Schüler </a:t>
            </a:r>
          </a:p>
          <a:p>
            <a:pPr eaLnBrk="1" hangingPunct="1">
              <a:lnSpc>
                <a:spcPct val="110000"/>
              </a:lnSpc>
              <a:spcBef>
                <a:spcPct val="4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de-DE" altLang="de-DE" dirty="0" smtClean="0">
                <a:latin typeface="Arial" panose="020B0604020202020204" pitchFamily="34" charset="0"/>
              </a:rPr>
              <a:t>gemeinsam auf (kein Sitzenbleiben).</a:t>
            </a:r>
          </a:p>
          <a:p>
            <a:pPr eaLnBrk="1" hangingPunct="1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de-DE" altLang="de-DE" dirty="0" smtClean="0">
                <a:latin typeface="Arial" panose="020B0604020202020204" pitchFamily="34" charset="0"/>
              </a:rPr>
              <a:t>Durch gemeinsames Arbeiten und Lernen soziale Lernprozesse fördern.</a:t>
            </a:r>
          </a:p>
          <a:p>
            <a:pPr eaLnBrk="1" hangingPunct="1"/>
            <a:endParaRPr lang="de-DE" altLang="de-DE" dirty="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None/>
            </a:pPr>
            <a:endParaRPr lang="de-DE" altLang="de-DE" dirty="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None/>
            </a:pPr>
            <a:endParaRPr lang="de-DE" altLang="de-DE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546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>
                <a:latin typeface="Arial" panose="020B0604020202020204" pitchFamily="34" charset="0"/>
              </a:rPr>
              <a:t>Grundgedanke der </a:t>
            </a:r>
            <a:r>
              <a:rPr lang="de-DE" altLang="de-DE" b="1" dirty="0" smtClean="0">
                <a:latin typeface="Arial" panose="020B0604020202020204" pitchFamily="34" charset="0"/>
              </a:rPr>
              <a:t>Inklusion </a:t>
            </a:r>
            <a:r>
              <a:rPr lang="de-DE" altLang="de-DE" dirty="0" smtClean="0">
                <a:latin typeface="Arial" panose="020B0604020202020204" pitchFamily="34" charset="0"/>
              </a:rPr>
              <a:t>ist es, Schülerinnen und Schüler mit den unterschiedlichsten Voraussetzungen, Begabungen, Fähigkeiten und Möglichkeiten jeweils innerhalb eines Jahrgangs zu fördern.    </a:t>
            </a:r>
          </a:p>
          <a:p>
            <a:pPr eaLnBrk="1" hangingPunct="1"/>
            <a:r>
              <a:rPr lang="de-DE" altLang="de-DE" dirty="0" smtClean="0">
                <a:latin typeface="Arial" panose="020B0604020202020204" pitchFamily="34" charset="0"/>
              </a:rPr>
              <a:t>  </a:t>
            </a:r>
          </a:p>
          <a:p>
            <a:pPr eaLnBrk="1" hangingPunct="1"/>
            <a:r>
              <a:rPr lang="de-DE" altLang="de-DE" dirty="0" smtClean="0">
                <a:latin typeface="Arial" panose="020B0604020202020204" pitchFamily="34" charset="0"/>
              </a:rPr>
              <a:t>Zu den besonderen Aufgaben gehört es, </a:t>
            </a:r>
            <a:r>
              <a:rPr lang="de-DE" altLang="de-DE" b="1" u="sng" dirty="0" smtClean="0">
                <a:latin typeface="Arial" panose="020B0604020202020204" pitchFamily="34" charset="0"/>
              </a:rPr>
              <a:t>individuelles und soziales Lernen gleichwertig</a:t>
            </a:r>
            <a:r>
              <a:rPr lang="de-DE" altLang="de-DE" dirty="0" smtClean="0">
                <a:latin typeface="Arial" panose="020B0604020202020204" pitchFamily="34" charset="0"/>
              </a:rPr>
              <a:t> zu fördern. </a:t>
            </a:r>
          </a:p>
          <a:p>
            <a:pPr eaLnBrk="1" hangingPunct="1"/>
            <a:endParaRPr lang="de-DE" altLang="de-DE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dirty="0" smtClean="0">
                <a:latin typeface="Arial" panose="020B0604020202020204" pitchFamily="34" charset="0"/>
              </a:rPr>
              <a:t>Leistungsstärkere und leistungsschwächere Kinder können sich, aufbauend auf ihren </a:t>
            </a:r>
            <a:r>
              <a:rPr lang="de-DE" altLang="de-DE" b="1" u="sng" dirty="0" smtClean="0">
                <a:latin typeface="Arial" panose="020B0604020202020204" pitchFamily="34" charset="0"/>
              </a:rPr>
              <a:t>individuellen</a:t>
            </a:r>
            <a:r>
              <a:rPr lang="de-DE" altLang="de-DE" b="1" dirty="0" smtClean="0">
                <a:latin typeface="Arial" panose="020B0604020202020204" pitchFamily="34" charset="0"/>
              </a:rPr>
              <a:t> </a:t>
            </a:r>
            <a:r>
              <a:rPr lang="de-DE" altLang="de-DE" dirty="0" smtClean="0">
                <a:latin typeface="Arial" panose="020B0604020202020204" pitchFamily="34" charset="0"/>
              </a:rPr>
              <a:t>Grundfähigkeiten weiter entwickeln. </a:t>
            </a:r>
          </a:p>
          <a:p>
            <a:pPr eaLnBrk="1" hangingPunct="1"/>
            <a:endParaRPr lang="de-DE" altLang="de-DE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dirty="0" smtClean="0">
                <a:latin typeface="Arial" panose="020B0604020202020204" pitchFamily="34" charset="0"/>
              </a:rPr>
              <a:t>Die Bildungsgänge der Schularten des gegliederten Schulsystems sind in </a:t>
            </a:r>
            <a:r>
              <a:rPr lang="de-DE" altLang="de-DE" b="1" u="sng" dirty="0" smtClean="0">
                <a:latin typeface="Arial" panose="020B0604020202020204" pitchFamily="34" charset="0"/>
              </a:rPr>
              <a:t>einer</a:t>
            </a:r>
            <a:r>
              <a:rPr lang="de-DE" altLang="de-DE" dirty="0" smtClean="0">
                <a:latin typeface="Arial" panose="020B0604020202020204" pitchFamily="34" charset="0"/>
              </a:rPr>
              <a:t> Schule vereinigt.</a:t>
            </a:r>
          </a:p>
          <a:p>
            <a:pPr eaLnBrk="1" hangingPunct="1"/>
            <a:endParaRPr lang="de-DE" altLang="de-DE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dirty="0" smtClean="0">
                <a:latin typeface="Arial" panose="020B0604020202020204" pitchFamily="34" charset="0"/>
              </a:rPr>
              <a:t>Die Entscheidung über einen angestrebten Schulabschluss bleibt </a:t>
            </a:r>
            <a:r>
              <a:rPr lang="de-DE" altLang="de-DE" b="1" u="sng" dirty="0" smtClean="0">
                <a:latin typeface="Arial" panose="020B0604020202020204" pitchFamily="34" charset="0"/>
              </a:rPr>
              <a:t>lange</a:t>
            </a:r>
            <a:r>
              <a:rPr lang="de-DE" altLang="de-DE" dirty="0" smtClean="0">
                <a:latin typeface="Arial" panose="020B0604020202020204" pitchFamily="34" charset="0"/>
              </a:rPr>
              <a:t> offen.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14730-6AE7-E045-BD34-D19D13DFD59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3224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1D5770-4BD2-4B90-BA27-545F0D531EA1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dirty="0" smtClean="0">
                <a:latin typeface="Arial" panose="020B0604020202020204" pitchFamily="34" charset="0"/>
              </a:rPr>
              <a:t>Mehrmals im Jahr werden zu wichtigen Themenbereichen </a:t>
            </a:r>
            <a:r>
              <a:rPr lang="de-DE" altLang="de-DE" b="1" dirty="0" smtClean="0">
                <a:latin typeface="Arial" panose="020B0604020202020204" pitchFamily="34" charset="0"/>
              </a:rPr>
              <a:t>fächerübergreifende Projekte</a:t>
            </a:r>
            <a:r>
              <a:rPr lang="de-DE" altLang="de-DE" dirty="0" smtClean="0">
                <a:latin typeface="Arial" panose="020B0604020202020204" pitchFamily="34" charset="0"/>
              </a:rPr>
              <a:t> durchgeführt die im Bereich SL integriert sind. </a:t>
            </a:r>
          </a:p>
          <a:p>
            <a:pPr eaLnBrk="1" hangingPunct="1"/>
            <a:r>
              <a:rPr lang="de-DE" altLang="de-DE" dirty="0" smtClean="0">
                <a:latin typeface="Arial" panose="020B0604020202020204" pitchFamily="34" charset="0"/>
              </a:rPr>
              <a:t>Die Projektarbeit wird organisatorisch abgesichert durch die Einrichtung des Faches "</a:t>
            </a:r>
            <a:r>
              <a:rPr lang="de-DE" altLang="de-DE" b="1" dirty="0" smtClean="0">
                <a:latin typeface="Arial" panose="020B0604020202020204" pitchFamily="34" charset="0"/>
              </a:rPr>
              <a:t>Offenes Lernen</a:t>
            </a:r>
            <a:r>
              <a:rPr lang="de-DE" altLang="de-DE" dirty="0" smtClean="0">
                <a:latin typeface="Arial" panose="020B0604020202020204" pitchFamily="34" charset="0"/>
              </a:rPr>
              <a:t>". </a:t>
            </a:r>
          </a:p>
          <a:p>
            <a:pPr eaLnBrk="1" hangingPunct="1"/>
            <a:r>
              <a:rPr lang="de-DE" altLang="de-DE" dirty="0" smtClean="0">
                <a:latin typeface="Arial" panose="020B0604020202020204" pitchFamily="34" charset="0"/>
              </a:rPr>
              <a:t>Das offene Lernen ist in der OS mit 4 Stunden im Stundenplan verankert. Im OL werden die Projekte begonnen und maßgeblich bearbeitet – hier ist Zeit für sinnliches, handwerkliches Arbeiten, längeres  Arbeiten  an selbstgesetzten Schwerpunkten, künstlerisches Gestalten und selbstständiges Lernen. </a:t>
            </a:r>
          </a:p>
          <a:p>
            <a:pPr eaLnBrk="1" hangingPunct="1"/>
            <a:endParaRPr lang="de-DE" altLang="de-DE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dirty="0" smtClean="0">
                <a:latin typeface="Arial" panose="020B0604020202020204" pitchFamily="34" charset="0"/>
              </a:rPr>
              <a:t>Mit Hilfe eines </a:t>
            </a:r>
            <a:r>
              <a:rPr lang="de-DE" altLang="de-DE" b="1" dirty="0" smtClean="0">
                <a:latin typeface="Arial" panose="020B0604020202020204" pitchFamily="34" charset="0"/>
              </a:rPr>
              <a:t>Arbeitsplaners</a:t>
            </a:r>
            <a:r>
              <a:rPr lang="de-DE" altLang="de-DE" dirty="0" smtClean="0">
                <a:latin typeface="Arial" panose="020B0604020202020204" pitchFamily="34" charset="0"/>
              </a:rPr>
              <a:t> wird die selbsttätige Arbeit der Schüler strukturiert.</a:t>
            </a:r>
          </a:p>
          <a:p>
            <a:pPr eaLnBrk="1" hangingPunct="1"/>
            <a:endParaRPr lang="de-DE" altLang="de-DE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dirty="0" smtClean="0">
                <a:latin typeface="Arial" panose="020B0604020202020204" pitchFamily="34" charset="0"/>
              </a:rPr>
              <a:t>In der letzten Woche der Sommerferien erstellen die Jahrgangslehrerteams einen </a:t>
            </a:r>
            <a:r>
              <a:rPr lang="de-DE" altLang="de-DE" b="1" dirty="0" smtClean="0">
                <a:latin typeface="Arial" panose="020B0604020202020204" pitchFamily="34" charset="0"/>
              </a:rPr>
              <a:t>Jahresarbeitsplan</a:t>
            </a:r>
            <a:r>
              <a:rPr lang="de-DE" altLang="de-DE" dirty="0" smtClean="0">
                <a:latin typeface="Arial" panose="020B0604020202020204" pitchFamily="34" charset="0"/>
              </a:rPr>
              <a:t> in dem die Ausdehnung der Projekte und ihre Verzahnung mit dem übrigen Fachunterricht festgelegt werden. </a:t>
            </a:r>
          </a:p>
          <a:p>
            <a:pPr eaLnBrk="1" hangingPunct="1"/>
            <a:endParaRPr lang="de-DE" altLang="de-DE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b="1" dirty="0" smtClean="0">
                <a:latin typeface="Arial" panose="020B0604020202020204" pitchFamily="34" charset="0"/>
              </a:rPr>
              <a:t>Flexible Lernzeiten</a:t>
            </a:r>
            <a:r>
              <a:rPr lang="de-DE" altLang="de-DE" dirty="0" smtClean="0">
                <a:latin typeface="Arial" panose="020B0604020202020204" pitchFamily="34" charset="0"/>
              </a:rPr>
              <a:t>: Doppelstunden, verlängerte Pause </a:t>
            </a:r>
          </a:p>
          <a:p>
            <a:pPr eaLnBrk="1" hangingPunct="1"/>
            <a:endParaRPr lang="de-DE" altLang="de-DE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b="1" dirty="0" smtClean="0">
                <a:latin typeface="Arial" panose="020B0604020202020204" pitchFamily="34" charset="0"/>
              </a:rPr>
              <a:t>Tischgruppen: 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Innerhalb der Klassenräume hat jeder Schüler sein Fach und jede Tischgruppe</a:t>
            </a:r>
            <a:r>
              <a:rPr lang="de-DE" alt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ihre Ablage, in der die für die Gruppenarbeit erforderlichen Materialien untergebracht werden können. Eine Tischgruppe (4-5 Schülerinnen bzw. Schüler) bildet die kleinste pädagogische, soziale und organisatorische Einheit unserer Gesamtschule.</a:t>
            </a:r>
          </a:p>
          <a:p>
            <a:pPr eaLnBrk="1" hangingPunct="1"/>
            <a:endParaRPr lang="de-DE" altLang="de-DE" dirty="0" smtClean="0">
              <a:latin typeface="Arial" panose="020B0604020202020204" pitchFamily="34" charset="0"/>
            </a:endParaRPr>
          </a:p>
          <a:p>
            <a:pPr eaLnBrk="1" hangingPunct="1"/>
            <a:endParaRPr lang="de-DE" altLang="de-DE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dirty="0" smtClean="0">
                <a:latin typeface="Arial" panose="020B0604020202020204" pitchFamily="34" charset="0"/>
              </a:rPr>
              <a:t>Andere Lernformen erfordern von den Lehrern und Lehrerinnen ein neues Verständnis ihrer Rolle und andere Formen der „</a:t>
            </a:r>
            <a:r>
              <a:rPr lang="de-DE" altLang="de-DE" b="1" dirty="0" smtClean="0">
                <a:latin typeface="Arial" panose="020B0604020202020204" pitchFamily="34" charset="0"/>
              </a:rPr>
              <a:t>Rückmeldung</a:t>
            </a:r>
            <a:r>
              <a:rPr lang="de-DE" altLang="de-DE" dirty="0" smtClean="0">
                <a:latin typeface="Arial" panose="020B0604020202020204" pitchFamily="34" charset="0"/>
              </a:rPr>
              <a:t>" an die Schüler z. B Portfolio , Selbst- und Fremdeinschätzung. Pro Halbjahr findet ein Schüler/Eltern/Lehrergespräch statt, in dem konkrete Zielvereinbarungen getroffen werden.  </a:t>
            </a:r>
          </a:p>
          <a:p>
            <a:pPr eaLnBrk="1" hangingPunct="1"/>
            <a:r>
              <a:rPr lang="de-DE" altLang="de-DE" dirty="0" smtClean="0">
                <a:latin typeface="Arial" panose="020B0604020202020204" pitchFamily="34" charset="0"/>
              </a:rPr>
              <a:t>Zu den Zeugnisnoten erhalten die Schüler, ähnlich wie in der Grundschule Verbalbeurteilungen. </a:t>
            </a:r>
          </a:p>
          <a:p>
            <a:pPr eaLnBrk="1" hangingPunct="1"/>
            <a:endParaRPr lang="de-DE" altLang="de-DE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dirty="0" smtClean="0">
                <a:latin typeface="Arial" panose="020B0604020202020204" pitchFamily="34" charset="0"/>
              </a:rPr>
              <a:t>Die Schüler/Schülerinnen werden auf unterschiedlichen „</a:t>
            </a:r>
            <a:r>
              <a:rPr lang="de-DE" altLang="de-DE" b="1" dirty="0" smtClean="0">
                <a:latin typeface="Arial" panose="020B0604020202020204" pitchFamily="34" charset="0"/>
              </a:rPr>
              <a:t>Anforderungsniveaus</a:t>
            </a:r>
            <a:r>
              <a:rPr lang="de-DE" altLang="de-DE" dirty="0" smtClean="0">
                <a:latin typeface="Arial" panose="020B0604020202020204" pitchFamily="34" charset="0"/>
              </a:rPr>
              <a:t>“ unterrichtet (keine äußere Differenzierung 5/6).</a:t>
            </a:r>
          </a:p>
          <a:p>
            <a:pPr eaLnBrk="1" hangingPunct="1"/>
            <a:endParaRPr lang="de-DE" altLang="de-DE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dirty="0" smtClean="0">
                <a:latin typeface="Arial" panose="020B0604020202020204" pitchFamily="34" charset="0"/>
              </a:rPr>
              <a:t>Schüler erlernen verschiedene Methoden von Anfang an, lernen ihren Lerntyp einzuschätzen und können sich so Inhalte auf verschiedenen Wegen erschließen. </a:t>
            </a:r>
          </a:p>
          <a:p>
            <a:pPr eaLnBrk="1" hangingPunct="1"/>
            <a:r>
              <a:rPr lang="de-DE" altLang="de-DE" dirty="0" smtClean="0">
                <a:latin typeface="Arial" panose="020B0604020202020204" pitchFamily="34" charset="0"/>
              </a:rPr>
              <a:t>Die Möglichkeiten der neuen Medien werden  genutzt – alle Schüler/innen arbeiten mit neuen Medien (</a:t>
            </a:r>
            <a:r>
              <a:rPr lang="de-DE" altLang="de-DE" b="1" dirty="0" smtClean="0">
                <a:latin typeface="Arial" panose="020B0604020202020204" pitchFamily="34" charset="0"/>
              </a:rPr>
              <a:t>Computer</a:t>
            </a:r>
            <a:r>
              <a:rPr lang="de-DE" altLang="de-DE" dirty="0" smtClean="0">
                <a:latin typeface="Arial" panose="020B0604020202020204" pitchFamily="34" charset="0"/>
              </a:rPr>
              <a:t>).</a:t>
            </a:r>
          </a:p>
          <a:p>
            <a:pPr eaLnBrk="1" hangingPunct="1"/>
            <a:endParaRPr lang="de-DE" altLang="de-DE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dirty="0" smtClean="0">
                <a:latin typeface="Arial" panose="020B0604020202020204" pitchFamily="34" charset="0"/>
              </a:rPr>
              <a:t>Einen besonderen Schwerpunkt der Schule bildet Kreativität und Bewegung: Sport, Musik, </a:t>
            </a:r>
            <a:r>
              <a:rPr lang="de-DE" altLang="de-DE" b="1" dirty="0" smtClean="0">
                <a:latin typeface="Arial" panose="020B0604020202020204" pitchFamily="34" charset="0"/>
              </a:rPr>
              <a:t>Theaterspielen</a:t>
            </a:r>
            <a:r>
              <a:rPr lang="de-DE" altLang="de-DE" dirty="0" smtClean="0">
                <a:latin typeface="Arial" panose="020B0604020202020204" pitchFamily="34" charset="0"/>
              </a:rPr>
              <a:t>.</a:t>
            </a:r>
          </a:p>
          <a:p>
            <a:pPr eaLnBrk="1" hangingPunct="1"/>
            <a:endParaRPr lang="de-DE" altLang="de-DE" b="1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dirty="0" smtClean="0">
                <a:latin typeface="Arial" panose="020B0604020202020204" pitchFamily="34" charset="0"/>
              </a:rPr>
              <a:t>Von Klasse 7 an finden mit Kooperationspartnern verschiedene </a:t>
            </a:r>
            <a:r>
              <a:rPr lang="de-DE" altLang="de-DE" b="1" dirty="0" smtClean="0">
                <a:latin typeface="Arial" panose="020B0604020202020204" pitchFamily="34" charset="0"/>
              </a:rPr>
              <a:t>Praktika (Sozialpraktika) </a:t>
            </a:r>
            <a:r>
              <a:rPr lang="de-DE" altLang="de-DE" dirty="0" smtClean="0">
                <a:latin typeface="Arial" panose="020B0604020202020204" pitchFamily="34" charset="0"/>
              </a:rPr>
              <a:t>außerhalb der Schule statt. Diese Praktika werden in den folgenden Jahrgangstufen ausgeweitet und auch berufsbezogen gestaltet. </a:t>
            </a:r>
          </a:p>
          <a:p>
            <a:pPr eaLnBrk="1" hangingPunct="1"/>
            <a:endParaRPr lang="de-DE" altLang="de-DE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dirty="0" smtClean="0">
                <a:latin typeface="Arial" panose="020B0604020202020204" pitchFamily="34" charset="0"/>
              </a:rPr>
              <a:t>Verschiedene schulische Gremien kümmern sich um die schulinterne </a:t>
            </a:r>
            <a:r>
              <a:rPr lang="de-DE" altLang="de-DE" b="1" dirty="0" smtClean="0">
                <a:latin typeface="Arial" panose="020B0604020202020204" pitchFamily="34" charset="0"/>
              </a:rPr>
              <a:t>Evaluation</a:t>
            </a:r>
            <a:r>
              <a:rPr lang="de-DE" altLang="de-DE" dirty="0" smtClean="0">
                <a:latin typeface="Arial" panose="020B0604020202020204" pitchFamily="34" charset="0"/>
              </a:rPr>
              <a:t> (z. B. jährliche Teambilanzen der Jahrgangsteams, Feedbackrunden nach Projekten).</a:t>
            </a:r>
          </a:p>
          <a:p>
            <a:pPr eaLnBrk="1" hangingPunct="1"/>
            <a:endParaRPr lang="de-DE" altLang="de-DE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dirty="0" smtClean="0">
                <a:latin typeface="Arial" panose="020B0604020202020204" pitchFamily="34" charset="0"/>
              </a:rPr>
              <a:t>Extern wird diese Schule von der AQS und der ADD unterstützt.</a:t>
            </a:r>
          </a:p>
          <a:p>
            <a:pPr eaLnBrk="1" hangingPunct="1"/>
            <a:endParaRPr lang="de-DE" altLang="de-DE" noProof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702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spcBef>
                <a:spcPct val="4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de-DE" altLang="de-DE" b="1" dirty="0" smtClean="0">
                <a:latin typeface="Arial" panose="020B0604020202020204" pitchFamily="34" charset="0"/>
              </a:rPr>
              <a:t>Pflichtbereich: </a:t>
            </a:r>
          </a:p>
          <a:p>
            <a:pPr eaLnBrk="1" hangingPunct="1">
              <a:lnSpc>
                <a:spcPct val="110000"/>
              </a:lnSpc>
              <a:spcBef>
                <a:spcPct val="4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de-DE" altLang="de-DE" dirty="0" smtClean="0">
                <a:latin typeface="Arial" panose="020B0604020202020204" pitchFamily="34" charset="0"/>
              </a:rPr>
              <a:t>Sind von der Stundentafel für IGS  vorgeschrieben.</a:t>
            </a:r>
          </a:p>
          <a:p>
            <a:pPr eaLnBrk="1" hangingPunct="1">
              <a:lnSpc>
                <a:spcPct val="110000"/>
              </a:lnSpc>
              <a:spcBef>
                <a:spcPct val="4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endParaRPr lang="de-DE" altLang="de-DE" dirty="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4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de-DE" altLang="de-DE" b="1" dirty="0" smtClean="0">
                <a:latin typeface="Arial" panose="020B0604020202020204" pitchFamily="34" charset="0"/>
              </a:rPr>
              <a:t>Wahlpflichtbereich:</a:t>
            </a:r>
            <a:r>
              <a:rPr lang="de-DE" altLang="de-DE" dirty="0" smtClean="0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ct val="4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de-DE" altLang="de-DE" dirty="0" smtClean="0">
                <a:latin typeface="Arial" panose="020B0604020202020204" pitchFamily="34" charset="0"/>
              </a:rPr>
              <a:t>Schüler wählen verpflichtend einen Interessenschwerpunkt.</a:t>
            </a:r>
          </a:p>
          <a:p>
            <a:pPr eaLnBrk="1" hangingPunct="1">
              <a:lnSpc>
                <a:spcPct val="110000"/>
              </a:lnSpc>
              <a:spcBef>
                <a:spcPct val="4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endParaRPr lang="de-DE" altLang="de-DE" b="1" dirty="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4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de-DE" altLang="de-DE" b="1" dirty="0" smtClean="0">
                <a:latin typeface="Arial" panose="020B0604020202020204" pitchFamily="34" charset="0"/>
              </a:rPr>
              <a:t>Wahlbereich:</a:t>
            </a:r>
          </a:p>
          <a:p>
            <a:pPr eaLnBrk="1" hangingPunct="1">
              <a:lnSpc>
                <a:spcPct val="110000"/>
              </a:lnSpc>
              <a:spcBef>
                <a:spcPct val="4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de-DE" altLang="de-DE" dirty="0" smtClean="0">
                <a:latin typeface="Arial" panose="020B0604020202020204" pitchFamily="34" charset="0"/>
              </a:rPr>
              <a:t>Im Wahlbereich werden die Interessen der Schüler gefördert die über den Fachunterricht hinausgehen.</a:t>
            </a:r>
          </a:p>
          <a:p>
            <a:pPr eaLnBrk="1" hangingPunct="1"/>
            <a:endParaRPr lang="de-DE" altLang="de-DE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14730-6AE7-E045-BD34-D19D13DFD59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732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7D43BF-BBAB-4242-AEA9-4A695852633D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Die bauliche Gestaltung der IGS Trier ist auf das pädagogische Konzept abgestimmt. </a:t>
            </a:r>
          </a:p>
          <a:p>
            <a:pPr eaLnBrk="1" hangingPunct="1"/>
            <a:endParaRPr lang="de-DE" altLang="de-DE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Alle 4 Klassen eines Jahrgangs gehören einer </a:t>
            </a:r>
            <a:r>
              <a:rPr lang="de-DE" alt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Großgruppe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(Jahrgangsflur)an. </a:t>
            </a:r>
          </a:p>
          <a:p>
            <a:pPr eaLnBrk="1" hangingPunct="1">
              <a:buFontTx/>
              <a:buChar char="•"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Diese wird von einem </a:t>
            </a:r>
            <a:r>
              <a:rPr lang="de-DE" alt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Team 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von Lehrer/innen betreut. </a:t>
            </a:r>
          </a:p>
          <a:p>
            <a:pPr eaLnBrk="1" hangingPunct="1">
              <a:buFontTx/>
              <a:buChar char="•"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Die Klassen werden jeweils von zwei Klassenlehrer/innen als </a:t>
            </a:r>
            <a:r>
              <a:rPr lang="de-DE" alt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Tutoren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geleitet. </a:t>
            </a:r>
          </a:p>
          <a:p>
            <a:pPr eaLnBrk="1" hangingPunct="1">
              <a:buFontTx/>
              <a:buChar char="•"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Die Klassenräume einer Großgruppe liegen innerhalb der </a:t>
            </a:r>
            <a:r>
              <a:rPr lang="de-DE" alt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Großgruppenzone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1" hangingPunct="1">
              <a:buFontTx/>
              <a:buChar char="•"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Klassenraum und Großgruppenzone bilden den engeren </a:t>
            </a:r>
            <a:r>
              <a:rPr lang="de-DE" alt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schulischen Heimatbereich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der Schülerinnen und Schüler. </a:t>
            </a:r>
          </a:p>
          <a:p>
            <a:pPr eaLnBrk="1" hangingPunct="1"/>
            <a:endParaRPr lang="de-DE" altLang="de-DE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463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488AC1-EFF9-4279-B9A3-8DEDCA4ED29A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dirty="0" smtClean="0">
                <a:latin typeface="Arial" panose="020B0604020202020204" pitchFamily="34" charset="0"/>
              </a:rPr>
              <a:t>Die IGS Trier ist in erster Linie eine Stadtschule, d. h. Schüler aus der Stadt Trier werden bevorzugt aufgenommen. </a:t>
            </a:r>
          </a:p>
          <a:p>
            <a:pPr eaLnBrk="1" hangingPunct="1"/>
            <a:endParaRPr lang="de-DE" altLang="de-DE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dirty="0" smtClean="0">
                <a:latin typeface="Arial" panose="020B0604020202020204" pitchFamily="34" charset="0"/>
              </a:rPr>
              <a:t>Die Grundschulempfehlungen sind dem Auswahlgremium nicht bekannt. Vertreter des SEB werden in das Auswahlverfahren einbezogen.</a:t>
            </a:r>
          </a:p>
          <a:p>
            <a:pPr eaLnBrk="1" hangingPunct="1"/>
            <a:endParaRPr lang="de-DE" altLang="de-DE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dirty="0" smtClean="0">
                <a:latin typeface="Arial" panose="020B0604020202020204" pitchFamily="34" charset="0"/>
              </a:rPr>
              <a:t>Der Leistungsstand in den Hauptfächern  (D, M, S) ist relevant. Für die Einteilung in die sog. „Leistungstöpfe“ werden die Noten in diesen Fächern addiert:</a:t>
            </a:r>
          </a:p>
          <a:p>
            <a:pPr eaLnBrk="1" hangingPunct="1"/>
            <a:r>
              <a:rPr lang="de-DE" altLang="de-DE" dirty="0" smtClean="0">
                <a:latin typeface="Arial" panose="020B0604020202020204" pitchFamily="34" charset="0"/>
              </a:rPr>
              <a:t>Topf 1: oberes Drittel, Topf 2: mittleres Drittel, Topf 3: unteres Drittel</a:t>
            </a:r>
          </a:p>
          <a:p>
            <a:pPr eaLnBrk="1" hangingPunct="1"/>
            <a:endParaRPr lang="de-DE" altLang="de-DE" dirty="0" smtClean="0">
              <a:latin typeface="Arial" panose="020B0604020202020204" pitchFamily="34" charset="0"/>
            </a:endParaRPr>
          </a:p>
          <a:p>
            <a:pPr eaLnBrk="1" hangingPunct="1"/>
            <a:endParaRPr lang="de-DE" altLang="de-DE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456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83"/>
          <a:stretch/>
        </p:blipFill>
        <p:spPr>
          <a:xfrm>
            <a:off x="-1" y="2252752"/>
            <a:ext cx="12208933" cy="46052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4955" y="2715194"/>
            <a:ext cx="8825658" cy="2677648"/>
          </a:xfrm>
        </p:spPr>
        <p:txBody>
          <a:bodyPr anchor="b"/>
          <a:lstStyle>
            <a:lvl1pPr>
              <a:defRPr sz="5400" b="1" i="0">
                <a:solidFill>
                  <a:schemeClr val="bg1"/>
                </a:solidFill>
                <a:latin typeface="Arial Fett" charset="0"/>
                <a:ea typeface="Arial Fett" charset="0"/>
                <a:cs typeface="Arial Fett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5392842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Master-Untertitelformat bearbeiten</a:t>
            </a:r>
            <a:endParaRPr lang="en-US" dirty="0"/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066"/>
          <a:stretch/>
        </p:blipFill>
        <p:spPr>
          <a:xfrm>
            <a:off x="7573362" y="455233"/>
            <a:ext cx="3938403" cy="21178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 dirty="0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>
          <a:xfrm>
            <a:off x="10044000" y="6391838"/>
            <a:ext cx="1599703" cy="3047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CA5C4A-2A10-0F4A-8F64-2D462490ABE8}" type="datetime1">
              <a:rPr lang="de-DE" smtClean="0"/>
              <a:t>13.11.2023</a:t>
            </a:fld>
            <a:r>
              <a:rPr lang="en-US" smtClean="0"/>
              <a:t>      </a:t>
            </a:r>
            <a:r>
              <a:rPr lang="en-US" dirty="0" smtClean="0"/>
              <a:t>|     </a:t>
            </a:r>
            <a:fld id="{5A3AD8F0-F62E-A043-9D13-3B17002E6D4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de-DE" dirty="0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10044000" y="6391838"/>
            <a:ext cx="1599703" cy="3047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BEED696-3743-0C48-86E6-FE047516024B}" type="datetime1">
              <a:rPr lang="de-DE" smtClean="0"/>
              <a:t>13.11.2023</a:t>
            </a:fld>
            <a:r>
              <a:rPr lang="en-US" smtClean="0"/>
              <a:t>      </a:t>
            </a:r>
            <a:r>
              <a:rPr lang="en-US" dirty="0" smtClean="0"/>
              <a:t>|     </a:t>
            </a:r>
            <a:fld id="{5A3AD8F0-F62E-A043-9D13-3B17002E6D4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3A1E5-BBE3-472D-93C7-9D449D1B6151}" type="datetime1">
              <a:rPr lang="de-DE"/>
              <a:pPr>
                <a:defRPr/>
              </a:pPr>
              <a:t>13.11.2023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Planungsgruppe IGS Trier</a:t>
            </a:r>
          </a:p>
          <a:p>
            <a:pPr>
              <a:defRPr/>
            </a:pPr>
            <a:r>
              <a:rPr lang="de-DE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F2B4A-6E75-49BA-8569-F670BF1EBA2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72148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45BE4-356F-49E8-AD65-1CC140DAD0D3}" type="datetime1">
              <a:rPr lang="de-DE"/>
              <a:pPr>
                <a:defRPr/>
              </a:pPr>
              <a:t>13.11.2023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Planungsgruppe IGS Trier</a:t>
            </a:r>
          </a:p>
          <a:p>
            <a:pPr>
              <a:defRPr/>
            </a:pPr>
            <a:r>
              <a:rPr lang="de-DE"/>
              <a:t>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3E794-D77C-41DE-A590-57E35D0F3AE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14667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4" y="1016002"/>
            <a:ext cx="8889046" cy="706966"/>
          </a:xfrm>
        </p:spPr>
        <p:txBody>
          <a:bodyPr/>
          <a:lstStyle>
            <a:lvl1pPr>
              <a:defRPr sz="3800"/>
            </a:lvl1pPr>
          </a:lstStyle>
          <a:p>
            <a:r>
              <a:rPr lang="de-DE" dirty="0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051D-5F78-4143-97BB-7791F61B6399}" type="datetime1">
              <a:rPr lang="de-DE" smtClean="0"/>
              <a:t>13.11.2023</a:t>
            </a:fld>
            <a:r>
              <a:rPr lang="en-US" smtClean="0"/>
              <a:t>      </a:t>
            </a:r>
            <a:r>
              <a:rPr lang="en-US" dirty="0" smtClean="0"/>
              <a:t>|     </a:t>
            </a:r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54954" y="6391838"/>
            <a:ext cx="3859795" cy="304801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4" y="1016002"/>
            <a:ext cx="9064313" cy="706966"/>
          </a:xfrm>
        </p:spPr>
        <p:txBody>
          <a:bodyPr/>
          <a:lstStyle>
            <a:lvl1pPr>
              <a:defRPr sz="3800"/>
            </a:lvl1pPr>
          </a:lstStyle>
          <a:p>
            <a:r>
              <a:rPr lang="de-DE" dirty="0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BEA0-9D87-A648-8E22-C3FDFF74FD41}" type="datetime1">
              <a:rPr lang="de-DE" smtClean="0"/>
              <a:t>13.11.2023</a:t>
            </a:fld>
            <a:r>
              <a:rPr lang="en-US" smtClean="0"/>
              <a:t>      </a:t>
            </a:r>
            <a:r>
              <a:rPr lang="en-US" dirty="0" smtClean="0"/>
              <a:t>|     </a:t>
            </a:r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54954" y="6391838"/>
            <a:ext cx="3859795" cy="304801"/>
          </a:xfrm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4" y="1016002"/>
            <a:ext cx="9199779" cy="706966"/>
          </a:xfrm>
        </p:spPr>
        <p:txBody>
          <a:bodyPr/>
          <a:lstStyle>
            <a:lvl1pPr>
              <a:defRPr sz="3800"/>
            </a:lvl1pPr>
          </a:lstStyle>
          <a:p>
            <a:r>
              <a:rPr lang="de-DE" dirty="0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878CB8EE-E6FC-6046-89BE-008BC1DA5472}" type="datetime1">
              <a:rPr lang="de-DE" smtClean="0"/>
              <a:t>13.11.2023</a:t>
            </a:fld>
            <a:r>
              <a:rPr lang="en-US" smtClean="0"/>
              <a:t>      </a:t>
            </a:r>
            <a:r>
              <a:rPr lang="en-US" dirty="0" smtClean="0"/>
              <a:t>|     </a:t>
            </a:r>
            <a:fld id="{D57F1E4F-1CFF-5643-939E-217C01CDF565}" type="slidenum">
              <a:rPr lang="en-US" smtClean="0"/>
              <a:pPr/>
              <a:t>‹Nr.›</a:t>
            </a:fld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8E2C-90D0-3C4A-8ED5-BE687FCFFFA3}" type="datetime1">
              <a:rPr lang="de-DE" smtClean="0"/>
              <a:t>13.11.2023</a:t>
            </a:fld>
            <a:r>
              <a:rPr lang="en-US" smtClean="0"/>
              <a:t>      </a:t>
            </a:r>
            <a:r>
              <a:rPr lang="en-US" dirty="0" smtClean="0"/>
              <a:t>|     </a:t>
            </a:r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 bwMode="gray">
          <a:xfrm>
            <a:off x="1154954" y="1016002"/>
            <a:ext cx="9233646" cy="706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3800" b="1" i="0" dirty="0" smtClean="0">
                <a:latin typeface="Arial Fett" charset="0"/>
                <a:ea typeface="Arial Fett" charset="0"/>
                <a:cs typeface="Arial Fett" charset="0"/>
              </a:rPr>
              <a:t>MASTERTITELFORMAT BEARBEITEN</a:t>
            </a:r>
            <a:endParaRPr lang="en-US" sz="3800" b="1" i="0" dirty="0">
              <a:latin typeface="Arial Fett" charset="0"/>
              <a:ea typeface="Arial Fett" charset="0"/>
              <a:cs typeface="Arial Fett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de-DE"/>
          </a:p>
        </p:txBody>
      </p:sp>
      <p:pic>
        <p:nvPicPr>
          <p:cNvPr id="25" name="Bild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471"/>
          <a:stretch/>
        </p:blipFill>
        <p:spPr>
          <a:xfrm>
            <a:off x="10044000" y="238503"/>
            <a:ext cx="2630363" cy="949497"/>
          </a:xfrm>
          <a:prstGeom prst="rect">
            <a:avLst/>
          </a:prstGeom>
        </p:spPr>
      </p:pic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>
          <a:xfrm>
            <a:off x="10044000" y="6391838"/>
            <a:ext cx="1599703" cy="304799"/>
          </a:xfrm>
        </p:spPr>
        <p:txBody>
          <a:bodyPr/>
          <a:lstStyle/>
          <a:p>
            <a:fld id="{1CD72A7F-7EF1-1D4E-AD93-2FE1402C6392}" type="datetime1">
              <a:rPr lang="de-DE" smtClean="0"/>
              <a:t>13.11.2023</a:t>
            </a:fld>
            <a:r>
              <a:rPr lang="en-US" smtClean="0"/>
              <a:t>      </a:t>
            </a:r>
            <a:r>
              <a:rPr lang="en-US" dirty="0" smtClean="0"/>
              <a:t>|     </a:t>
            </a:r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9" name="Bild 2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50" t="38420" r="28567" b="-3546"/>
          <a:stretch/>
        </p:blipFill>
        <p:spPr>
          <a:xfrm>
            <a:off x="-3820029" y="-1468664"/>
            <a:ext cx="10421271" cy="24692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4" y="1295400"/>
            <a:ext cx="3696445" cy="1600200"/>
          </a:xfrm>
        </p:spPr>
        <p:txBody>
          <a:bodyPr anchor="b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3696445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44000" y="6391838"/>
            <a:ext cx="1599703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Georgia Standard" charset="0"/>
              </a:defRPr>
            </a:lvl1pPr>
          </a:lstStyle>
          <a:p>
            <a:fld id="{2ACC0C18-653A-4E4C-8D48-291D7610AEEA}" type="datetime1">
              <a:rPr lang="de-DE" smtClean="0"/>
              <a:t>13.11.2023</a:t>
            </a:fld>
            <a:r>
              <a:rPr lang="en-US" smtClean="0"/>
              <a:t>      |     </a:t>
            </a:r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Georgia Standard" charset="0"/>
              </a:defRPr>
            </a:lvl1pPr>
          </a:lstStyle>
          <a:p>
            <a:endParaRPr lang="en-US" dirty="0"/>
          </a:p>
        </p:txBody>
      </p:sp>
      <p:pic>
        <p:nvPicPr>
          <p:cNvPr id="26" name="Bild 2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471"/>
          <a:stretch/>
        </p:blipFill>
        <p:spPr>
          <a:xfrm>
            <a:off x="10044000" y="238503"/>
            <a:ext cx="2630363" cy="949497"/>
          </a:xfrm>
          <a:prstGeom prst="rect">
            <a:avLst/>
          </a:prstGeom>
        </p:spPr>
      </p:pic>
      <p:pic>
        <p:nvPicPr>
          <p:cNvPr id="27" name="Bild 2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50" t="38420" r="28567" b="-3546"/>
          <a:stretch/>
        </p:blipFill>
        <p:spPr>
          <a:xfrm>
            <a:off x="-3820029" y="-1477131"/>
            <a:ext cx="10421271" cy="24692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 dirty="0" smtClean="0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10044000" y="6391838"/>
            <a:ext cx="1599703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Georgia Standard" charset="0"/>
              </a:defRPr>
            </a:lvl1pPr>
          </a:lstStyle>
          <a:p>
            <a:fld id="{812A8D30-CB75-D64A-88A7-692E080B5FDB}" type="datetime1">
              <a:rPr lang="de-DE" smtClean="0"/>
              <a:t>13.11.2023</a:t>
            </a:fld>
            <a:r>
              <a:rPr lang="en-US" smtClean="0"/>
              <a:t>      |     </a:t>
            </a:r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Georgia Standard" charset="0"/>
              </a:defRPr>
            </a:lvl1pPr>
          </a:lstStyle>
          <a:p>
            <a:endParaRPr lang="en-US" dirty="0"/>
          </a:p>
        </p:txBody>
      </p:sp>
      <p:pic>
        <p:nvPicPr>
          <p:cNvPr id="22" name="Bild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471"/>
          <a:stretch/>
        </p:blipFill>
        <p:spPr>
          <a:xfrm>
            <a:off x="10044000" y="238503"/>
            <a:ext cx="2630363" cy="949497"/>
          </a:xfrm>
          <a:prstGeom prst="rect">
            <a:avLst/>
          </a:prstGeom>
        </p:spPr>
      </p:pic>
      <p:pic>
        <p:nvPicPr>
          <p:cNvPr id="23" name="Bild 2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50" t="38420" r="28567" b="-3546"/>
          <a:stretch/>
        </p:blipFill>
        <p:spPr>
          <a:xfrm>
            <a:off x="-3820029" y="-1477131"/>
            <a:ext cx="10421271" cy="24692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 dirty="0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Date Placeholder 4"/>
          <p:cNvSpPr>
            <a:spLocks noGrp="1"/>
          </p:cNvSpPr>
          <p:nvPr>
            <p:ph type="dt" sz="half" idx="10"/>
          </p:nvPr>
        </p:nvSpPr>
        <p:spPr>
          <a:xfrm>
            <a:off x="10044000" y="6391838"/>
            <a:ext cx="1599703" cy="3047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7A3AA99-53CB-0147-AB03-B4E26A307E4A}" type="datetime1">
              <a:rPr lang="de-DE" smtClean="0"/>
              <a:t>13.11.2023</a:t>
            </a:fld>
            <a:r>
              <a:rPr lang="en-US" smtClean="0"/>
              <a:t>      </a:t>
            </a:r>
            <a:r>
              <a:rPr lang="en-US" dirty="0" smtClean="0"/>
              <a:t>|     </a:t>
            </a:r>
            <a:fld id="{5A3AD8F0-F62E-A043-9D13-3B17002E6D4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1016002"/>
            <a:ext cx="8761413" cy="706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de-DE" dirty="0" smtClean="0"/>
              <a:t>Mastertextformat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44000" y="6391838"/>
            <a:ext cx="1599703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Georgia Standard" charset="0"/>
              </a:defRPr>
            </a:lvl1pPr>
          </a:lstStyle>
          <a:p>
            <a:fld id="{FA422F12-822C-CB4C-9EF1-89E686A34F64}" type="datetime1">
              <a:rPr lang="de-DE" smtClean="0"/>
              <a:t>13.11.2023</a:t>
            </a:fld>
            <a:r>
              <a:rPr lang="en-US" smtClean="0"/>
              <a:t>      |     </a:t>
            </a:r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54954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Georgia Standard" charset="0"/>
              </a:defRPr>
            </a:lvl1pPr>
          </a:lstStyle>
          <a:p>
            <a:endParaRPr lang="en-US" dirty="0"/>
          </a:p>
        </p:txBody>
      </p:sp>
      <p:pic>
        <p:nvPicPr>
          <p:cNvPr id="11" name="Bild 10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471"/>
          <a:stretch/>
        </p:blipFill>
        <p:spPr>
          <a:xfrm>
            <a:off x="9528669" y="238503"/>
            <a:ext cx="2630363" cy="949497"/>
          </a:xfrm>
          <a:prstGeom prst="rect">
            <a:avLst/>
          </a:prstGeom>
        </p:spPr>
      </p:pic>
      <p:pic>
        <p:nvPicPr>
          <p:cNvPr id="25" name="Bild 24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50" t="38420" r="28567" b="-3546"/>
          <a:stretch/>
        </p:blipFill>
        <p:spPr>
          <a:xfrm>
            <a:off x="-3820029" y="-1502532"/>
            <a:ext cx="10421271" cy="24692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50" r:id="rId2"/>
    <p:sldLayoutId id="2147483652" r:id="rId3"/>
    <p:sldLayoutId id="2147483653" r:id="rId4"/>
    <p:sldLayoutId id="2147483654" r:id="rId5"/>
    <p:sldLayoutId id="2147483673" r:id="rId6"/>
    <p:sldLayoutId id="2147483656" r:id="rId7"/>
    <p:sldLayoutId id="2147483661" r:id="rId8"/>
    <p:sldLayoutId id="2147483669" r:id="rId9"/>
    <p:sldLayoutId id="2147483670" r:id="rId10"/>
    <p:sldLayoutId id="2147483658" r:id="rId11"/>
    <p:sldLayoutId id="2147483675" r:id="rId12"/>
    <p:sldLayoutId id="2147483676" r:id="rId1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 Fett" charset="0"/>
          <a:ea typeface="Arial Fett" charset="0"/>
          <a:cs typeface="Arial Fett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marR="0" indent="-285750" algn="l" defTabSz="4572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accent2">
            <a:lumMod val="40000"/>
            <a:lumOff val="60000"/>
          </a:schemeClr>
        </a:buClr>
        <a:buSzPct val="99000"/>
        <a:buFontTx/>
        <a:buBlip>
          <a:blip r:embed="rId17"/>
        </a:buBlip>
        <a:tabLst/>
        <a:defRPr sz="1800" b="0" i="0" kern="1200">
          <a:solidFill>
            <a:schemeClr val="accent5"/>
          </a:solidFill>
          <a:latin typeface="Georgia" charset="0"/>
          <a:ea typeface="Georgia" charset="0"/>
          <a:cs typeface="Georgia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2">
            <a:lumMod val="40000"/>
            <a:lumOff val="60000"/>
          </a:schemeClr>
        </a:buClr>
        <a:buSzPct val="99000"/>
        <a:buFontTx/>
        <a:buBlip>
          <a:blip r:embed="rId17"/>
        </a:buBlip>
        <a:defRPr sz="1600" b="0" i="0" kern="1200">
          <a:solidFill>
            <a:schemeClr val="accent5"/>
          </a:solidFill>
          <a:latin typeface="Georgia" charset="0"/>
          <a:ea typeface="Georgia" charset="0"/>
          <a:cs typeface="Georgia" charset="0"/>
        </a:defRPr>
      </a:lvl2pPr>
      <a:lvl3pPr marL="12001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2">
            <a:lumMod val="40000"/>
            <a:lumOff val="60000"/>
          </a:schemeClr>
        </a:buClr>
        <a:buSzPct val="99000"/>
        <a:buFontTx/>
        <a:buBlip>
          <a:blip r:embed="rId17"/>
        </a:buBlip>
        <a:defRPr sz="1400" b="0" i="0" kern="1200">
          <a:solidFill>
            <a:schemeClr val="accent5"/>
          </a:solidFill>
          <a:latin typeface="Georgia" charset="0"/>
          <a:ea typeface="Georgia" charset="0"/>
          <a:cs typeface="Georgia" charset="0"/>
        </a:defRPr>
      </a:lvl3pPr>
      <a:lvl4pPr marL="1543050" indent="-171450" algn="l" defTabSz="457200" rtl="0" eaLnBrk="1" latinLnBrk="0" hangingPunct="1">
        <a:spcBef>
          <a:spcPts val="1000"/>
        </a:spcBef>
        <a:spcAft>
          <a:spcPts val="0"/>
        </a:spcAft>
        <a:buClr>
          <a:schemeClr val="accent2">
            <a:lumMod val="40000"/>
            <a:lumOff val="60000"/>
          </a:schemeClr>
        </a:buClr>
        <a:buSzPct val="99000"/>
        <a:buFontTx/>
        <a:buBlip>
          <a:blip r:embed="rId17"/>
        </a:buBlip>
        <a:defRPr sz="1200" b="0" i="0" kern="1200">
          <a:solidFill>
            <a:schemeClr val="accent5"/>
          </a:solidFill>
          <a:latin typeface="Georgia" charset="0"/>
          <a:ea typeface="Georgia" charset="0"/>
          <a:cs typeface="Georgia" charset="0"/>
        </a:defRPr>
      </a:lvl4pPr>
      <a:lvl5pPr marL="2000250" indent="-171450" algn="l" defTabSz="457200" rtl="0" eaLnBrk="1" latinLnBrk="0" hangingPunct="1">
        <a:spcBef>
          <a:spcPts val="1000"/>
        </a:spcBef>
        <a:spcAft>
          <a:spcPts val="0"/>
        </a:spcAft>
        <a:buClr>
          <a:schemeClr val="accent2">
            <a:lumMod val="40000"/>
            <a:lumOff val="60000"/>
          </a:schemeClr>
        </a:buClr>
        <a:buSzPct val="99000"/>
        <a:buFontTx/>
        <a:buBlip>
          <a:blip r:embed="rId17"/>
        </a:buBlip>
        <a:defRPr sz="1200" b="0" i="0" kern="1200">
          <a:solidFill>
            <a:schemeClr val="accent5"/>
          </a:solidFill>
          <a:latin typeface="Georgia" charset="0"/>
          <a:ea typeface="Georgia" charset="0"/>
          <a:cs typeface="Georgia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 flipH="1">
            <a:off x="615245" y="784577"/>
            <a:ext cx="2669822" cy="112889"/>
          </a:xfrm>
        </p:spPr>
        <p:txBody>
          <a:bodyPr/>
          <a:lstStyle/>
          <a:p>
            <a:r>
              <a:rPr lang="de-DE" sz="4800" dirty="0" smtClean="0"/>
              <a:t>PRÄSENTATI</a:t>
            </a:r>
            <a:endParaRPr lang="de-DE" sz="4800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711200" y="4921956"/>
            <a:ext cx="10752667" cy="1332306"/>
          </a:xfrm>
        </p:spPr>
        <p:txBody>
          <a:bodyPr>
            <a:noAutofit/>
          </a:bodyPr>
          <a:lstStyle/>
          <a:p>
            <a:r>
              <a:rPr lang="de-DE" sz="60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IGS Trier stellt sich vor…</a:t>
            </a:r>
            <a:endParaRPr lang="de-DE" sz="6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422" y="506572"/>
            <a:ext cx="5156732" cy="36463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u="sng" dirty="0" smtClean="0">
                <a:solidFill>
                  <a:srgbClr val="00B050"/>
                </a:solidFill>
              </a:rPr>
              <a:t>Termine bzgl. Schulanmeldung 2023 </a:t>
            </a:r>
            <a:endParaRPr lang="de-DE" u="sng" dirty="0">
              <a:solidFill>
                <a:srgbClr val="00B05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051D-5F78-4143-97BB-7791F61B6399}" type="datetime1">
              <a:rPr lang="de-DE" smtClean="0"/>
              <a:pPr/>
              <a:t>13.11.2023</a:t>
            </a:fld>
            <a:r>
              <a:rPr lang="en-US" smtClean="0"/>
              <a:t>      |     </a:t>
            </a:r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9595" y="2216552"/>
            <a:ext cx="8881018" cy="3803248"/>
          </a:xfrm>
        </p:spPr>
        <p:txBody>
          <a:bodyPr/>
          <a:lstStyle/>
          <a:p>
            <a:r>
              <a:rPr lang="de-DE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Infotag an der IGS Trier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: 18.11.2023</a:t>
            </a:r>
          </a:p>
          <a:p>
            <a:r>
              <a:rPr lang="de-DE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Termine Anmeldung</a:t>
            </a:r>
            <a:r>
              <a:rPr lang="de-DE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Samstag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	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27.01.2024, 9.00 Uhr bis 13.00 Uhr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Montag,	 29.01.2024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15.00 Uhr bis 19.00 Uhr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Dienstag, 	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30.02.2024 15.00 Uhr bis 19.00 Uhr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Individuelle Anmeldetermine bis 02.02.24 möglich (haeusler@igs-trier.de)!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eschweifte Klammer rechts 5"/>
          <p:cNvSpPr/>
          <p:nvPr/>
        </p:nvSpPr>
        <p:spPr>
          <a:xfrm>
            <a:off x="4194928" y="3676454"/>
            <a:ext cx="45719" cy="9803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41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4339" y="1063417"/>
            <a:ext cx="10451939" cy="1372986"/>
          </a:xfrm>
        </p:spPr>
        <p:txBody>
          <a:bodyPr/>
          <a:lstStyle/>
          <a:p>
            <a:pPr algn="ctr"/>
            <a:r>
              <a:rPr lang="de-DE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IGS Trier – Eine Schule. Viele Perspektiven.</a:t>
            </a:r>
            <a:br>
              <a:rPr lang="de-DE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3600" dirty="0">
              <a:solidFill>
                <a:srgbClr val="00B050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613458" y="5295417"/>
            <a:ext cx="10585048" cy="1221129"/>
          </a:xfrm>
        </p:spPr>
        <p:txBody>
          <a:bodyPr>
            <a:normAutofit/>
          </a:bodyPr>
          <a:lstStyle/>
          <a:p>
            <a:pPr algn="ctr"/>
            <a:r>
              <a:rPr lang="de-DE" altLang="de-DE" sz="4000" b="1" kern="0" dirty="0" smtClean="0">
                <a:solidFill>
                  <a:srgbClr val="00B0F0"/>
                </a:solidFill>
                <a:latin typeface="Arial"/>
              </a:rPr>
              <a:t>Vielen </a:t>
            </a:r>
            <a:r>
              <a:rPr lang="de-DE" altLang="de-DE" sz="4000" b="1" kern="0" dirty="0">
                <a:solidFill>
                  <a:srgbClr val="00B0F0"/>
                </a:solidFill>
                <a:latin typeface="Arial"/>
              </a:rPr>
              <a:t>Dank für Ihre Aufmerksamkeit!</a:t>
            </a:r>
            <a:endParaRPr lang="de-DE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051D-5F78-4143-97BB-7791F61B6399}" type="datetime1">
              <a:rPr lang="de-DE" smtClean="0"/>
              <a:pPr/>
              <a:t>13.11.2023</a:t>
            </a:fld>
            <a:r>
              <a:rPr lang="en-US" smtClean="0"/>
              <a:t>      |     </a:t>
            </a:r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3" y="2145645"/>
            <a:ext cx="4201887" cy="31497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3047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B050"/>
                </a:solidFill>
              </a:rPr>
              <a:t>Eine Schule auf dem Weg zur Inklusion…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de-DE" sz="220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4898-8F28-2E4C-9847-CF80572FBC49}" type="datetime1">
              <a:rPr lang="de-DE" smtClean="0"/>
              <a:t>13.11.2023</a:t>
            </a:fld>
            <a:r>
              <a:rPr lang="en-US" smtClean="0"/>
              <a:t>      |     </a:t>
            </a:r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Inhaltsplatzhalter 9"/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644389" y="1969089"/>
            <a:ext cx="5585211" cy="468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4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976B7D-EC77-4AB2-BD5F-C5DD8B97742E}" type="datetime1">
              <a:rPr lang="de-DE" altLang="de-DE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13.11.2023</a:t>
            </a:fld>
            <a:endParaRPr lang="de-DE" altLang="de-DE" sz="1400">
              <a:solidFill>
                <a:schemeClr val="bg1"/>
              </a:solidFill>
            </a:endParaRPr>
          </a:p>
        </p:txBody>
      </p:sp>
      <p:sp>
        <p:nvSpPr>
          <p:cNvPr id="19459" name="Fußzeilenplatzhalt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chemeClr val="bg1"/>
                </a:solidFill>
              </a:rPr>
              <a:t>IGS Trier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400"/>
              <a:t> </a:t>
            </a:r>
          </a:p>
        </p:txBody>
      </p:sp>
      <p:sp>
        <p:nvSpPr>
          <p:cNvPr id="1946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319088"/>
            <a:ext cx="8231188" cy="1058862"/>
          </a:xfrm>
        </p:spPr>
        <p:txBody>
          <a:bodyPr vert="horz" lIns="0" tIns="0" rIns="0" bIns="0" rtlCol="0" anchor="ctr">
            <a:no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z="4000" dirty="0">
                <a:solidFill>
                  <a:schemeClr val="accent2"/>
                </a:solidFill>
              </a:rPr>
              <a:t/>
            </a:r>
            <a:br>
              <a:rPr lang="en-GB" altLang="de-DE" sz="4000" dirty="0">
                <a:solidFill>
                  <a:schemeClr val="accent2"/>
                </a:solidFill>
              </a:rPr>
            </a:br>
            <a:endParaRPr lang="en-GB" altLang="de-DE" sz="4000" dirty="0">
              <a:solidFill>
                <a:schemeClr val="accent2"/>
              </a:solidFill>
            </a:endParaRP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8112125" y="3357563"/>
            <a:ext cx="1512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endParaRPr lang="de-DE" altLang="de-DE" sz="1800">
              <a:solidFill>
                <a:schemeClr val="bg1"/>
              </a:solidFill>
            </a:endParaRPr>
          </a:p>
        </p:txBody>
      </p:sp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6505058" y="2332916"/>
            <a:ext cx="1196622" cy="2610184"/>
          </a:xfrm>
          <a:prstGeom prst="can">
            <a:avLst>
              <a:gd name="adj" fmla="val 28241"/>
            </a:avLst>
          </a:prstGeom>
          <a:solidFill>
            <a:schemeClr val="accent4"/>
          </a:solidFill>
          <a:ln w="952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de-DE" altLang="de-DE" sz="1800" b="1" dirty="0">
                <a:solidFill>
                  <a:schemeClr val="bg1"/>
                </a:solidFill>
              </a:rPr>
              <a:t>Begabung</a:t>
            </a:r>
            <a:r>
              <a:rPr lang="de-DE" altLang="de-DE" sz="18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49159" name="AutoShape 7"/>
          <p:cNvSpPr>
            <a:spLocks noChangeArrowheads="1"/>
          </p:cNvSpPr>
          <p:nvPr/>
        </p:nvSpPr>
        <p:spPr bwMode="auto">
          <a:xfrm>
            <a:off x="4723559" y="2291975"/>
            <a:ext cx="1205430" cy="2651125"/>
          </a:xfrm>
          <a:prstGeom prst="can">
            <a:avLst>
              <a:gd name="adj" fmla="val 30363"/>
            </a:avLst>
          </a:prstGeom>
          <a:solidFill>
            <a:schemeClr val="accent4"/>
          </a:solidFill>
          <a:ln w="952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de-DE" altLang="de-DE" sz="1800" b="1" dirty="0">
              <a:solidFill>
                <a:srgbClr val="339933"/>
              </a:solidFill>
            </a:endParaRP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</a:rPr>
              <a:t>Neigung</a:t>
            </a:r>
            <a:r>
              <a:rPr lang="de-DE" altLang="de-DE" sz="1800" b="1" dirty="0">
                <a:solidFill>
                  <a:schemeClr val="accent2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de-DE" altLang="de-DE" sz="1800" b="1" dirty="0">
              <a:solidFill>
                <a:schemeClr val="accent2"/>
              </a:solidFill>
            </a:endParaRPr>
          </a:p>
        </p:txBody>
      </p:sp>
      <p:sp>
        <p:nvSpPr>
          <p:cNvPr id="49160" name="AutoShape 8"/>
          <p:cNvSpPr>
            <a:spLocks noChangeArrowheads="1"/>
          </p:cNvSpPr>
          <p:nvPr/>
        </p:nvSpPr>
        <p:spPr bwMode="auto">
          <a:xfrm>
            <a:off x="2880613" y="2291976"/>
            <a:ext cx="1126944" cy="2651125"/>
          </a:xfrm>
          <a:prstGeom prst="can">
            <a:avLst>
              <a:gd name="adj" fmla="val 32755"/>
            </a:avLst>
          </a:prstGeom>
          <a:solidFill>
            <a:schemeClr val="accent4"/>
          </a:solidFill>
          <a:ln w="952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</a:rPr>
              <a:t>Herkunft</a:t>
            </a:r>
            <a:r>
              <a:rPr lang="de-DE" altLang="de-DE" sz="1800" b="1" dirty="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815403" y="4912947"/>
            <a:ext cx="5035019" cy="1232541"/>
          </a:xfrm>
          <a:prstGeom prst="rect">
            <a:avLst/>
          </a:prstGeom>
          <a:solidFill>
            <a:srgbClr val="00B0F0"/>
          </a:solidFill>
          <a:ln w="9525" algn="ctr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de-DE" altLang="de-DE" sz="2400" b="1" dirty="0" smtClean="0">
                <a:solidFill>
                  <a:schemeClr val="bg1"/>
                </a:solidFill>
              </a:rPr>
              <a:t>Gemeinsames </a:t>
            </a:r>
            <a:r>
              <a:rPr lang="de-DE" altLang="de-DE" sz="2400" b="1" dirty="0">
                <a:solidFill>
                  <a:schemeClr val="bg1"/>
                </a:solidFill>
              </a:rPr>
              <a:t>Lernen 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de-DE" altLang="de-DE" sz="2400" b="1" dirty="0">
                <a:solidFill>
                  <a:schemeClr val="bg1"/>
                </a:solidFill>
              </a:rPr>
              <a:t>bis zum Schulabschluss</a:t>
            </a:r>
          </a:p>
        </p:txBody>
      </p:sp>
      <p:sp>
        <p:nvSpPr>
          <p:cNvPr id="49162" name="AutoShape 10"/>
          <p:cNvSpPr>
            <a:spLocks noChangeArrowheads="1"/>
          </p:cNvSpPr>
          <p:nvPr/>
        </p:nvSpPr>
        <p:spPr bwMode="auto">
          <a:xfrm>
            <a:off x="2164261" y="689917"/>
            <a:ext cx="6337301" cy="1716086"/>
          </a:xfrm>
          <a:prstGeom prst="triangle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GB" altLang="de-DE" sz="2800" b="1" dirty="0">
                <a:solidFill>
                  <a:schemeClr val="bg1"/>
                </a:solidFill>
              </a:rPr>
              <a:t>IGS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GB" altLang="de-DE" sz="2800" b="1" dirty="0" err="1">
                <a:solidFill>
                  <a:schemeClr val="bg1"/>
                </a:solidFill>
              </a:rPr>
              <a:t>Teamschule</a:t>
            </a:r>
            <a:endParaRPr lang="en-GB" altLang="de-DE" sz="28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GB" altLang="de-DE" sz="2800" b="1" dirty="0">
                <a:solidFill>
                  <a:schemeClr val="bg1"/>
                </a:solidFill>
              </a:rPr>
              <a:t> </a:t>
            </a:r>
            <a:endParaRPr lang="de-DE" altLang="de-DE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2367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848433" y="604074"/>
            <a:ext cx="8889046" cy="706966"/>
          </a:xfrm>
        </p:spPr>
        <p:txBody>
          <a:bodyPr/>
          <a:lstStyle/>
          <a:p>
            <a:r>
              <a:rPr lang="de-DE" sz="4000" u="sng" dirty="0" smtClean="0">
                <a:solidFill>
                  <a:srgbClr val="00B050"/>
                </a:solidFill>
              </a:rPr>
              <a:t>Unsere pädagogische Haltung</a:t>
            </a:r>
            <a:endParaRPr lang="de-DE" sz="4000" u="sng" dirty="0">
              <a:solidFill>
                <a:srgbClr val="00B050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D1FF-D3A3-864A-9D79-C181296C78C4}" type="datetime1">
              <a:rPr lang="de-DE" smtClean="0"/>
              <a:pPr/>
              <a:t>13.11.2023</a:t>
            </a:fld>
            <a:r>
              <a:rPr lang="en-US" smtClean="0"/>
              <a:t>      |     </a:t>
            </a:r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028" y="1509878"/>
            <a:ext cx="7405050" cy="501127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692" y="1311040"/>
            <a:ext cx="1591194" cy="152413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1921" y="2566557"/>
            <a:ext cx="1956986" cy="195698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9785" y="4022328"/>
            <a:ext cx="2103302" cy="203014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0940" y="4221474"/>
            <a:ext cx="2219136" cy="217036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75133" y="1543938"/>
            <a:ext cx="3052578" cy="275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4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2131" y="904224"/>
            <a:ext cx="8889046" cy="706966"/>
          </a:xfrm>
        </p:spPr>
        <p:txBody>
          <a:bodyPr/>
          <a:lstStyle/>
          <a:p>
            <a:pPr algn="ctr"/>
            <a:r>
              <a:rPr lang="de-DE" sz="3200" u="sng" dirty="0" smtClean="0">
                <a:solidFill>
                  <a:srgbClr val="00B050"/>
                </a:solidFill>
              </a:rPr>
              <a:t>Mögliche Schulabschlüsse an der IGS Trier</a:t>
            </a:r>
            <a:r>
              <a:rPr lang="de-DE" sz="3200" u="sng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endParaRPr lang="de-DE" sz="3200" u="sng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051D-5F78-4143-97BB-7791F61B6399}" type="datetime1">
              <a:rPr lang="de-DE" smtClean="0"/>
              <a:pPr/>
              <a:t>13.11.2023</a:t>
            </a:fld>
            <a:r>
              <a:rPr lang="en-US" smtClean="0"/>
              <a:t>      |     </a:t>
            </a:r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81969" y="6326591"/>
            <a:ext cx="124049" cy="1304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6249" y="2603500"/>
            <a:ext cx="45719" cy="22066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856398" y="1851866"/>
            <a:ext cx="6776560" cy="82079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defTabSz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49263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449263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Berufsreife („Hauptschulabschluss“) nach Klasse 9 </a:t>
            </a:r>
          </a:p>
          <a:p>
            <a:pPr marL="0" marR="0" lvl="0" indent="0" algn="ctr" defTabSz="449263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kern="0" dirty="0" smtClean="0">
                <a:solidFill>
                  <a:srgbClr val="000000"/>
                </a:solidFill>
              </a:rPr>
              <a:t>Besondere Form der Berufsreife nach Klasse 9 </a:t>
            </a:r>
            <a:endParaRPr kumimoji="0" lang="de-DE" alt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de-DE" alt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919772" y="1859746"/>
            <a:ext cx="936625" cy="869950"/>
          </a:xfrm>
          <a:prstGeom prst="rect">
            <a:avLst/>
          </a:prstGeom>
          <a:solidFill>
            <a:srgbClr val="00B05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defTabSz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Z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2868874" y="2676572"/>
            <a:ext cx="6764083" cy="850212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defTabSz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49263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449263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Qualifizierter Sekundarabschluss I</a:t>
            </a:r>
          </a:p>
          <a:p>
            <a:pPr marL="0" marR="0" lvl="0" indent="0" algn="ctr" defTabSz="449263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(„Realschulabschluss“) nach Klasse 10 </a:t>
            </a:r>
          </a:p>
          <a:p>
            <a:pPr marL="0" marR="0" lvl="0" indent="0" algn="ctr" defTabSz="449263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868874" y="3517307"/>
            <a:ext cx="6764083" cy="87377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defTabSz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49263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449263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Übergangsberechtigung Gymnasiale Oberstufe </a:t>
            </a:r>
          </a:p>
          <a:p>
            <a:pPr marL="0" marR="0" lvl="0" indent="0" algn="ctr" defTabSz="449263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2868874" y="4394993"/>
            <a:ext cx="6769100" cy="86211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defTabSz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49263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449263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Schulischer Teil der Fachhochschulreife</a:t>
            </a:r>
          </a:p>
          <a:p>
            <a:pPr marL="0" marR="0" lvl="0" indent="0" algn="ctr" defTabSz="449263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2877605" y="5257112"/>
            <a:ext cx="6760369" cy="846137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defTabSz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49263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449263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Allgemeine Hochschulreife </a:t>
            </a:r>
          </a:p>
          <a:p>
            <a:pPr marL="0" marR="0" lvl="0" indent="0" algn="ctr" defTabSz="449263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1928819" y="2676572"/>
            <a:ext cx="936625" cy="869950"/>
          </a:xfrm>
          <a:prstGeom prst="rect">
            <a:avLst/>
          </a:prstGeom>
          <a:solidFill>
            <a:srgbClr val="00B050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defTabSz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1932249" y="3513296"/>
            <a:ext cx="936625" cy="869950"/>
          </a:xfrm>
          <a:prstGeom prst="rect">
            <a:avLst/>
          </a:prstGeom>
          <a:solidFill>
            <a:srgbClr val="00B050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defTabSz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1940980" y="4383246"/>
            <a:ext cx="936625" cy="869950"/>
          </a:xfrm>
          <a:prstGeom prst="rect">
            <a:avLst/>
          </a:prstGeom>
          <a:solidFill>
            <a:srgbClr val="00B050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defTabSz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L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1933184" y="5245205"/>
            <a:ext cx="936625" cy="869950"/>
          </a:xfrm>
          <a:prstGeom prst="rect">
            <a:avLst/>
          </a:prstGeom>
          <a:solidFill>
            <a:srgbClr val="00B050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defTabSz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48438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DC7B98-07AD-4C77-9C80-79B88479696F}" type="datetime1">
              <a:rPr lang="de-DE" altLang="de-DE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13.11.2023</a:t>
            </a:fld>
            <a:endParaRPr lang="de-DE" altLang="de-DE" sz="1400">
              <a:solidFill>
                <a:schemeClr val="bg1"/>
              </a:solidFill>
            </a:endParaRPr>
          </a:p>
        </p:txBody>
      </p:sp>
      <p:sp>
        <p:nvSpPr>
          <p:cNvPr id="25603" name="Fußzeilenplatzhalt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chemeClr val="bg1"/>
                </a:solidFill>
              </a:rPr>
              <a:t>Planungsgruppe IGS Trier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400"/>
              <a:t> </a:t>
            </a:r>
          </a:p>
        </p:txBody>
      </p:sp>
      <p:sp>
        <p:nvSpPr>
          <p:cNvPr id="29698" name="Freeform 2"/>
          <p:cNvSpPr>
            <a:spLocks/>
          </p:cNvSpPr>
          <p:nvPr/>
        </p:nvSpPr>
        <p:spPr bwMode="auto">
          <a:xfrm>
            <a:off x="7464426" y="4696710"/>
            <a:ext cx="1457325" cy="1701800"/>
          </a:xfrm>
          <a:custGeom>
            <a:avLst/>
            <a:gdLst>
              <a:gd name="T0" fmla="*/ 0 w 262"/>
              <a:gd name="T1" fmla="*/ 2147483646 h 306"/>
              <a:gd name="T2" fmla="*/ 2147483646 w 262"/>
              <a:gd name="T3" fmla="*/ 2147483646 h 306"/>
              <a:gd name="T4" fmla="*/ 2147483646 w 262"/>
              <a:gd name="T5" fmla="*/ 0 h 306"/>
              <a:gd name="T6" fmla="*/ 2147483646 w 262"/>
              <a:gd name="T7" fmla="*/ 2147483646 h 306"/>
              <a:gd name="T8" fmla="*/ 2147483646 w 262"/>
              <a:gd name="T9" fmla="*/ 2147483646 h 306"/>
              <a:gd name="T10" fmla="*/ 2147483646 w 262"/>
              <a:gd name="T11" fmla="*/ 2147483646 h 306"/>
              <a:gd name="T12" fmla="*/ 0 w 262"/>
              <a:gd name="T13" fmla="*/ 2147483646 h 306"/>
              <a:gd name="T14" fmla="*/ 0 w 262"/>
              <a:gd name="T15" fmla="*/ 2147483646 h 306"/>
              <a:gd name="T16" fmla="*/ 2147483646 w 262"/>
              <a:gd name="T17" fmla="*/ 2147483646 h 306"/>
              <a:gd name="T18" fmla="*/ 0 w 262"/>
              <a:gd name="T19" fmla="*/ 2147483646 h 306"/>
              <a:gd name="T20" fmla="*/ 0 w 262"/>
              <a:gd name="T21" fmla="*/ 2147483646 h 3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2"/>
              <a:gd name="T34" fmla="*/ 0 h 306"/>
              <a:gd name="T35" fmla="*/ 262 w 262"/>
              <a:gd name="T36" fmla="*/ 306 h 3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2" h="306">
                <a:moveTo>
                  <a:pt x="0" y="44"/>
                </a:moveTo>
                <a:lnTo>
                  <a:pt x="87" y="44"/>
                </a:lnTo>
                <a:cubicBezTo>
                  <a:pt x="87" y="20"/>
                  <a:pt x="107" y="0"/>
                  <a:pt x="131" y="0"/>
                </a:cubicBezTo>
                <a:cubicBezTo>
                  <a:pt x="155" y="0"/>
                  <a:pt x="175" y="20"/>
                  <a:pt x="175" y="44"/>
                </a:cubicBezTo>
                <a:lnTo>
                  <a:pt x="262" y="44"/>
                </a:lnTo>
                <a:lnTo>
                  <a:pt x="262" y="306"/>
                </a:lnTo>
                <a:lnTo>
                  <a:pt x="0" y="306"/>
                </a:lnTo>
                <a:lnTo>
                  <a:pt x="0" y="219"/>
                </a:lnTo>
                <a:cubicBezTo>
                  <a:pt x="24" y="219"/>
                  <a:pt x="44" y="199"/>
                  <a:pt x="44" y="175"/>
                </a:cubicBezTo>
                <a:cubicBezTo>
                  <a:pt x="44" y="151"/>
                  <a:pt x="24" y="131"/>
                  <a:pt x="0" y="131"/>
                </a:cubicBezTo>
                <a:lnTo>
                  <a:pt x="0" y="44"/>
                </a:lnTo>
                <a:close/>
              </a:path>
            </a:pathLst>
          </a:custGeom>
          <a:solidFill>
            <a:srgbClr val="00B0F0"/>
          </a:solidFill>
          <a:ln w="254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699" name="Freeform 3"/>
          <p:cNvSpPr>
            <a:spLocks/>
          </p:cNvSpPr>
          <p:nvPr/>
        </p:nvSpPr>
        <p:spPr bwMode="auto">
          <a:xfrm>
            <a:off x="5985097" y="4688551"/>
            <a:ext cx="1704975" cy="1701800"/>
          </a:xfrm>
          <a:custGeom>
            <a:avLst/>
            <a:gdLst>
              <a:gd name="T0" fmla="*/ 0 w 306"/>
              <a:gd name="T1" fmla="*/ 2147483646 h 306"/>
              <a:gd name="T2" fmla="*/ 2147483646 w 306"/>
              <a:gd name="T3" fmla="*/ 2147483646 h 306"/>
              <a:gd name="T4" fmla="*/ 2147483646 w 306"/>
              <a:gd name="T5" fmla="*/ 0 h 306"/>
              <a:gd name="T6" fmla="*/ 2147483646 w 306"/>
              <a:gd name="T7" fmla="*/ 2147483646 h 306"/>
              <a:gd name="T8" fmla="*/ 2147483646 w 306"/>
              <a:gd name="T9" fmla="*/ 2147483646 h 306"/>
              <a:gd name="T10" fmla="*/ 2147483646 w 306"/>
              <a:gd name="T11" fmla="*/ 2147483646 h 306"/>
              <a:gd name="T12" fmla="*/ 2147483646 w 306"/>
              <a:gd name="T13" fmla="*/ 2147483646 h 306"/>
              <a:gd name="T14" fmla="*/ 2147483646 w 306"/>
              <a:gd name="T15" fmla="*/ 2147483646 h 306"/>
              <a:gd name="T16" fmla="*/ 2147483646 w 306"/>
              <a:gd name="T17" fmla="*/ 2147483646 h 306"/>
              <a:gd name="T18" fmla="*/ 0 w 306"/>
              <a:gd name="T19" fmla="*/ 2147483646 h 306"/>
              <a:gd name="T20" fmla="*/ 0 w 306"/>
              <a:gd name="T21" fmla="*/ 2147483646 h 306"/>
              <a:gd name="T22" fmla="*/ 2147483646 w 306"/>
              <a:gd name="T23" fmla="*/ 2147483646 h 306"/>
              <a:gd name="T24" fmla="*/ 0 w 306"/>
              <a:gd name="T25" fmla="*/ 2147483646 h 306"/>
              <a:gd name="T26" fmla="*/ 0 w 306"/>
              <a:gd name="T27" fmla="*/ 2147483646 h 30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06"/>
              <a:gd name="T43" fmla="*/ 0 h 306"/>
              <a:gd name="T44" fmla="*/ 306 w 306"/>
              <a:gd name="T45" fmla="*/ 306 h 30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06" h="306">
                <a:moveTo>
                  <a:pt x="0" y="44"/>
                </a:moveTo>
                <a:lnTo>
                  <a:pt x="87" y="44"/>
                </a:lnTo>
                <a:cubicBezTo>
                  <a:pt x="87" y="20"/>
                  <a:pt x="107" y="0"/>
                  <a:pt x="131" y="0"/>
                </a:cubicBezTo>
                <a:cubicBezTo>
                  <a:pt x="155" y="0"/>
                  <a:pt x="174" y="20"/>
                  <a:pt x="174" y="44"/>
                </a:cubicBezTo>
                <a:lnTo>
                  <a:pt x="262" y="44"/>
                </a:lnTo>
                <a:lnTo>
                  <a:pt x="262" y="131"/>
                </a:lnTo>
                <a:cubicBezTo>
                  <a:pt x="286" y="131"/>
                  <a:pt x="306" y="151"/>
                  <a:pt x="306" y="175"/>
                </a:cubicBezTo>
                <a:cubicBezTo>
                  <a:pt x="306" y="199"/>
                  <a:pt x="286" y="219"/>
                  <a:pt x="262" y="219"/>
                </a:cubicBezTo>
                <a:lnTo>
                  <a:pt x="262" y="306"/>
                </a:lnTo>
                <a:lnTo>
                  <a:pt x="0" y="306"/>
                </a:lnTo>
                <a:lnTo>
                  <a:pt x="0" y="219"/>
                </a:lnTo>
                <a:cubicBezTo>
                  <a:pt x="24" y="219"/>
                  <a:pt x="43" y="199"/>
                  <a:pt x="43" y="175"/>
                </a:cubicBezTo>
                <a:cubicBezTo>
                  <a:pt x="43" y="151"/>
                  <a:pt x="24" y="131"/>
                  <a:pt x="0" y="131"/>
                </a:cubicBezTo>
                <a:lnTo>
                  <a:pt x="0" y="4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54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700" name="Freeform 4"/>
          <p:cNvSpPr>
            <a:spLocks/>
          </p:cNvSpPr>
          <p:nvPr/>
        </p:nvSpPr>
        <p:spPr bwMode="auto">
          <a:xfrm>
            <a:off x="5975352" y="3217145"/>
            <a:ext cx="1704975" cy="1701800"/>
          </a:xfrm>
          <a:custGeom>
            <a:avLst/>
            <a:gdLst>
              <a:gd name="T0" fmla="*/ 0 w 306"/>
              <a:gd name="T1" fmla="*/ 2147483646 h 306"/>
              <a:gd name="T2" fmla="*/ 2147483646 w 306"/>
              <a:gd name="T3" fmla="*/ 2147483646 h 306"/>
              <a:gd name="T4" fmla="*/ 2147483646 w 306"/>
              <a:gd name="T5" fmla="*/ 0 h 306"/>
              <a:gd name="T6" fmla="*/ 2147483646 w 306"/>
              <a:gd name="T7" fmla="*/ 2147483646 h 306"/>
              <a:gd name="T8" fmla="*/ 2147483646 w 306"/>
              <a:gd name="T9" fmla="*/ 2147483646 h 306"/>
              <a:gd name="T10" fmla="*/ 2147483646 w 306"/>
              <a:gd name="T11" fmla="*/ 2147483646 h 306"/>
              <a:gd name="T12" fmla="*/ 2147483646 w 306"/>
              <a:gd name="T13" fmla="*/ 2147483646 h 306"/>
              <a:gd name="T14" fmla="*/ 2147483646 w 306"/>
              <a:gd name="T15" fmla="*/ 2147483646 h 306"/>
              <a:gd name="T16" fmla="*/ 2147483646 w 306"/>
              <a:gd name="T17" fmla="*/ 2147483646 h 306"/>
              <a:gd name="T18" fmla="*/ 2147483646 w 306"/>
              <a:gd name="T19" fmla="*/ 2147483646 h 306"/>
              <a:gd name="T20" fmla="*/ 2147483646 w 306"/>
              <a:gd name="T21" fmla="*/ 2147483646 h 306"/>
              <a:gd name="T22" fmla="*/ 2147483646 w 306"/>
              <a:gd name="T23" fmla="*/ 2147483646 h 306"/>
              <a:gd name="T24" fmla="*/ 0 w 306"/>
              <a:gd name="T25" fmla="*/ 2147483646 h 306"/>
              <a:gd name="T26" fmla="*/ 0 w 306"/>
              <a:gd name="T27" fmla="*/ 2147483646 h 306"/>
              <a:gd name="T28" fmla="*/ 2147483646 w 306"/>
              <a:gd name="T29" fmla="*/ 2147483646 h 306"/>
              <a:gd name="T30" fmla="*/ 0 w 306"/>
              <a:gd name="T31" fmla="*/ 2147483646 h 306"/>
              <a:gd name="T32" fmla="*/ 0 w 306"/>
              <a:gd name="T33" fmla="*/ 2147483646 h 30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06"/>
              <a:gd name="T52" fmla="*/ 0 h 306"/>
              <a:gd name="T53" fmla="*/ 306 w 306"/>
              <a:gd name="T54" fmla="*/ 306 h 30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06" h="306">
                <a:moveTo>
                  <a:pt x="0" y="43"/>
                </a:moveTo>
                <a:lnTo>
                  <a:pt x="87" y="43"/>
                </a:lnTo>
                <a:cubicBezTo>
                  <a:pt x="87" y="19"/>
                  <a:pt x="107" y="0"/>
                  <a:pt x="131" y="0"/>
                </a:cubicBezTo>
                <a:cubicBezTo>
                  <a:pt x="155" y="0"/>
                  <a:pt x="174" y="19"/>
                  <a:pt x="174" y="43"/>
                </a:cubicBezTo>
                <a:lnTo>
                  <a:pt x="262" y="43"/>
                </a:lnTo>
                <a:lnTo>
                  <a:pt x="262" y="131"/>
                </a:lnTo>
                <a:cubicBezTo>
                  <a:pt x="286" y="131"/>
                  <a:pt x="306" y="150"/>
                  <a:pt x="306" y="175"/>
                </a:cubicBezTo>
                <a:cubicBezTo>
                  <a:pt x="306" y="199"/>
                  <a:pt x="286" y="218"/>
                  <a:pt x="262" y="218"/>
                </a:cubicBezTo>
                <a:lnTo>
                  <a:pt x="262" y="306"/>
                </a:lnTo>
                <a:lnTo>
                  <a:pt x="174" y="306"/>
                </a:lnTo>
                <a:cubicBezTo>
                  <a:pt x="174" y="282"/>
                  <a:pt x="155" y="262"/>
                  <a:pt x="131" y="262"/>
                </a:cubicBezTo>
                <a:cubicBezTo>
                  <a:pt x="107" y="262"/>
                  <a:pt x="87" y="282"/>
                  <a:pt x="87" y="306"/>
                </a:cubicBezTo>
                <a:lnTo>
                  <a:pt x="0" y="306"/>
                </a:lnTo>
                <a:lnTo>
                  <a:pt x="0" y="218"/>
                </a:lnTo>
                <a:cubicBezTo>
                  <a:pt x="24" y="218"/>
                  <a:pt x="43" y="199"/>
                  <a:pt x="43" y="175"/>
                </a:cubicBezTo>
                <a:cubicBezTo>
                  <a:pt x="43" y="150"/>
                  <a:pt x="24" y="131"/>
                  <a:pt x="0" y="131"/>
                </a:cubicBezTo>
                <a:lnTo>
                  <a:pt x="0" y="43"/>
                </a:lnTo>
                <a:close/>
              </a:path>
            </a:pathLst>
          </a:custGeom>
          <a:solidFill>
            <a:srgbClr val="00B0F0"/>
          </a:solidFill>
          <a:ln w="254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701" name="Freeform 5"/>
          <p:cNvSpPr>
            <a:spLocks/>
          </p:cNvSpPr>
          <p:nvPr/>
        </p:nvSpPr>
        <p:spPr bwMode="auto">
          <a:xfrm>
            <a:off x="4521994" y="4690038"/>
            <a:ext cx="1703388" cy="1701800"/>
          </a:xfrm>
          <a:custGeom>
            <a:avLst/>
            <a:gdLst>
              <a:gd name="T0" fmla="*/ 0 w 306"/>
              <a:gd name="T1" fmla="*/ 2147483646 h 306"/>
              <a:gd name="T2" fmla="*/ 2147483646 w 306"/>
              <a:gd name="T3" fmla="*/ 2147483646 h 306"/>
              <a:gd name="T4" fmla="*/ 2147483646 w 306"/>
              <a:gd name="T5" fmla="*/ 0 h 306"/>
              <a:gd name="T6" fmla="*/ 2147483646 w 306"/>
              <a:gd name="T7" fmla="*/ 2147483646 h 306"/>
              <a:gd name="T8" fmla="*/ 2147483646 w 306"/>
              <a:gd name="T9" fmla="*/ 2147483646 h 306"/>
              <a:gd name="T10" fmla="*/ 2147483646 w 306"/>
              <a:gd name="T11" fmla="*/ 2147483646 h 306"/>
              <a:gd name="T12" fmla="*/ 2147483646 w 306"/>
              <a:gd name="T13" fmla="*/ 2147483646 h 306"/>
              <a:gd name="T14" fmla="*/ 2147483646 w 306"/>
              <a:gd name="T15" fmla="*/ 2147483646 h 306"/>
              <a:gd name="T16" fmla="*/ 2147483646 w 306"/>
              <a:gd name="T17" fmla="*/ 2147483646 h 306"/>
              <a:gd name="T18" fmla="*/ 0 w 306"/>
              <a:gd name="T19" fmla="*/ 2147483646 h 306"/>
              <a:gd name="T20" fmla="*/ 0 w 306"/>
              <a:gd name="T21" fmla="*/ 2147483646 h 306"/>
              <a:gd name="T22" fmla="*/ 2147483646 w 306"/>
              <a:gd name="T23" fmla="*/ 2147483646 h 306"/>
              <a:gd name="T24" fmla="*/ 0 w 306"/>
              <a:gd name="T25" fmla="*/ 2147483646 h 306"/>
              <a:gd name="T26" fmla="*/ 0 w 306"/>
              <a:gd name="T27" fmla="*/ 2147483646 h 30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06"/>
              <a:gd name="T43" fmla="*/ 0 h 306"/>
              <a:gd name="T44" fmla="*/ 306 w 306"/>
              <a:gd name="T45" fmla="*/ 306 h 30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06" h="306">
                <a:moveTo>
                  <a:pt x="0" y="44"/>
                </a:moveTo>
                <a:lnTo>
                  <a:pt x="88" y="44"/>
                </a:lnTo>
                <a:cubicBezTo>
                  <a:pt x="88" y="20"/>
                  <a:pt x="107" y="0"/>
                  <a:pt x="131" y="0"/>
                </a:cubicBezTo>
                <a:cubicBezTo>
                  <a:pt x="155" y="0"/>
                  <a:pt x="175" y="20"/>
                  <a:pt x="175" y="44"/>
                </a:cubicBezTo>
                <a:lnTo>
                  <a:pt x="263" y="44"/>
                </a:lnTo>
                <a:lnTo>
                  <a:pt x="263" y="131"/>
                </a:lnTo>
                <a:cubicBezTo>
                  <a:pt x="287" y="131"/>
                  <a:pt x="306" y="151"/>
                  <a:pt x="306" y="175"/>
                </a:cubicBezTo>
                <a:cubicBezTo>
                  <a:pt x="306" y="199"/>
                  <a:pt x="287" y="219"/>
                  <a:pt x="263" y="219"/>
                </a:cubicBezTo>
                <a:lnTo>
                  <a:pt x="263" y="306"/>
                </a:lnTo>
                <a:lnTo>
                  <a:pt x="0" y="306"/>
                </a:lnTo>
                <a:lnTo>
                  <a:pt x="0" y="219"/>
                </a:lnTo>
                <a:cubicBezTo>
                  <a:pt x="24" y="219"/>
                  <a:pt x="44" y="199"/>
                  <a:pt x="44" y="175"/>
                </a:cubicBezTo>
                <a:cubicBezTo>
                  <a:pt x="44" y="151"/>
                  <a:pt x="24" y="131"/>
                  <a:pt x="0" y="131"/>
                </a:cubicBezTo>
                <a:lnTo>
                  <a:pt x="0" y="44"/>
                </a:lnTo>
                <a:close/>
              </a:path>
            </a:pathLst>
          </a:custGeom>
          <a:solidFill>
            <a:srgbClr val="00B0F0"/>
          </a:solidFill>
          <a:ln w="254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702" name="Freeform 6"/>
          <p:cNvSpPr>
            <a:spLocks/>
          </p:cNvSpPr>
          <p:nvPr/>
        </p:nvSpPr>
        <p:spPr bwMode="auto">
          <a:xfrm>
            <a:off x="4517987" y="3217145"/>
            <a:ext cx="1703388" cy="1701800"/>
          </a:xfrm>
          <a:custGeom>
            <a:avLst/>
            <a:gdLst>
              <a:gd name="T0" fmla="*/ 0 w 306"/>
              <a:gd name="T1" fmla="*/ 2147483646 h 306"/>
              <a:gd name="T2" fmla="*/ 2147483646 w 306"/>
              <a:gd name="T3" fmla="*/ 2147483646 h 306"/>
              <a:gd name="T4" fmla="*/ 2147483646 w 306"/>
              <a:gd name="T5" fmla="*/ 0 h 306"/>
              <a:gd name="T6" fmla="*/ 2147483646 w 306"/>
              <a:gd name="T7" fmla="*/ 2147483646 h 306"/>
              <a:gd name="T8" fmla="*/ 2147483646 w 306"/>
              <a:gd name="T9" fmla="*/ 2147483646 h 306"/>
              <a:gd name="T10" fmla="*/ 2147483646 w 306"/>
              <a:gd name="T11" fmla="*/ 2147483646 h 306"/>
              <a:gd name="T12" fmla="*/ 2147483646 w 306"/>
              <a:gd name="T13" fmla="*/ 2147483646 h 306"/>
              <a:gd name="T14" fmla="*/ 2147483646 w 306"/>
              <a:gd name="T15" fmla="*/ 2147483646 h 306"/>
              <a:gd name="T16" fmla="*/ 2147483646 w 306"/>
              <a:gd name="T17" fmla="*/ 2147483646 h 306"/>
              <a:gd name="T18" fmla="*/ 2147483646 w 306"/>
              <a:gd name="T19" fmla="*/ 2147483646 h 306"/>
              <a:gd name="T20" fmla="*/ 2147483646 w 306"/>
              <a:gd name="T21" fmla="*/ 2147483646 h 306"/>
              <a:gd name="T22" fmla="*/ 2147483646 w 306"/>
              <a:gd name="T23" fmla="*/ 2147483646 h 306"/>
              <a:gd name="T24" fmla="*/ 0 w 306"/>
              <a:gd name="T25" fmla="*/ 2147483646 h 306"/>
              <a:gd name="T26" fmla="*/ 0 w 306"/>
              <a:gd name="T27" fmla="*/ 2147483646 h 306"/>
              <a:gd name="T28" fmla="*/ 2147483646 w 306"/>
              <a:gd name="T29" fmla="*/ 2147483646 h 306"/>
              <a:gd name="T30" fmla="*/ 0 w 306"/>
              <a:gd name="T31" fmla="*/ 2147483646 h 306"/>
              <a:gd name="T32" fmla="*/ 0 w 306"/>
              <a:gd name="T33" fmla="*/ 2147483646 h 30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06"/>
              <a:gd name="T52" fmla="*/ 0 h 306"/>
              <a:gd name="T53" fmla="*/ 306 w 306"/>
              <a:gd name="T54" fmla="*/ 306 h 30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06" h="306">
                <a:moveTo>
                  <a:pt x="0" y="43"/>
                </a:moveTo>
                <a:lnTo>
                  <a:pt x="88" y="43"/>
                </a:lnTo>
                <a:cubicBezTo>
                  <a:pt x="88" y="19"/>
                  <a:pt x="107" y="0"/>
                  <a:pt x="131" y="0"/>
                </a:cubicBezTo>
                <a:cubicBezTo>
                  <a:pt x="155" y="0"/>
                  <a:pt x="175" y="19"/>
                  <a:pt x="175" y="43"/>
                </a:cubicBezTo>
                <a:lnTo>
                  <a:pt x="263" y="43"/>
                </a:lnTo>
                <a:lnTo>
                  <a:pt x="263" y="131"/>
                </a:lnTo>
                <a:cubicBezTo>
                  <a:pt x="287" y="131"/>
                  <a:pt x="306" y="150"/>
                  <a:pt x="306" y="175"/>
                </a:cubicBezTo>
                <a:cubicBezTo>
                  <a:pt x="306" y="199"/>
                  <a:pt x="287" y="218"/>
                  <a:pt x="263" y="218"/>
                </a:cubicBezTo>
                <a:lnTo>
                  <a:pt x="263" y="306"/>
                </a:lnTo>
                <a:lnTo>
                  <a:pt x="175" y="306"/>
                </a:lnTo>
                <a:cubicBezTo>
                  <a:pt x="175" y="282"/>
                  <a:pt x="155" y="262"/>
                  <a:pt x="131" y="262"/>
                </a:cubicBezTo>
                <a:cubicBezTo>
                  <a:pt x="107" y="262"/>
                  <a:pt x="88" y="282"/>
                  <a:pt x="88" y="306"/>
                </a:cubicBezTo>
                <a:lnTo>
                  <a:pt x="0" y="306"/>
                </a:lnTo>
                <a:lnTo>
                  <a:pt x="0" y="218"/>
                </a:lnTo>
                <a:cubicBezTo>
                  <a:pt x="24" y="218"/>
                  <a:pt x="44" y="199"/>
                  <a:pt x="44" y="175"/>
                </a:cubicBezTo>
                <a:cubicBezTo>
                  <a:pt x="44" y="150"/>
                  <a:pt x="24" y="131"/>
                  <a:pt x="0" y="131"/>
                </a:cubicBezTo>
                <a:lnTo>
                  <a:pt x="0" y="4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54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703" name="Freeform 7"/>
          <p:cNvSpPr>
            <a:spLocks/>
          </p:cNvSpPr>
          <p:nvPr/>
        </p:nvSpPr>
        <p:spPr bwMode="auto">
          <a:xfrm>
            <a:off x="3079750" y="1995871"/>
            <a:ext cx="1679575" cy="1452563"/>
          </a:xfrm>
          <a:custGeom>
            <a:avLst/>
            <a:gdLst>
              <a:gd name="T0" fmla="*/ 0 w 306"/>
              <a:gd name="T1" fmla="*/ 0 h 262"/>
              <a:gd name="T2" fmla="*/ 2147483646 w 306"/>
              <a:gd name="T3" fmla="*/ 0 h 262"/>
              <a:gd name="T4" fmla="*/ 2147483646 w 306"/>
              <a:gd name="T5" fmla="*/ 2147483646 h 262"/>
              <a:gd name="T6" fmla="*/ 2147483646 w 306"/>
              <a:gd name="T7" fmla="*/ 2147483646 h 262"/>
              <a:gd name="T8" fmla="*/ 2147483646 w 306"/>
              <a:gd name="T9" fmla="*/ 2147483646 h 262"/>
              <a:gd name="T10" fmla="*/ 2147483646 w 306"/>
              <a:gd name="T11" fmla="*/ 2147483646 h 262"/>
              <a:gd name="T12" fmla="*/ 2147483646 w 306"/>
              <a:gd name="T13" fmla="*/ 2147483646 h 262"/>
              <a:gd name="T14" fmla="*/ 2147483646 w 306"/>
              <a:gd name="T15" fmla="*/ 2147483646 h 262"/>
              <a:gd name="T16" fmla="*/ 2147483646 w 306"/>
              <a:gd name="T17" fmla="*/ 2147483646 h 262"/>
              <a:gd name="T18" fmla="*/ 0 w 306"/>
              <a:gd name="T19" fmla="*/ 2147483646 h 262"/>
              <a:gd name="T20" fmla="*/ 0 w 306"/>
              <a:gd name="T21" fmla="*/ 0 h 2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06"/>
              <a:gd name="T34" fmla="*/ 0 h 262"/>
              <a:gd name="T35" fmla="*/ 306 w 306"/>
              <a:gd name="T36" fmla="*/ 262 h 2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06" h="262">
                <a:moveTo>
                  <a:pt x="0" y="0"/>
                </a:moveTo>
                <a:lnTo>
                  <a:pt x="262" y="0"/>
                </a:lnTo>
                <a:lnTo>
                  <a:pt x="262" y="87"/>
                </a:lnTo>
                <a:cubicBezTo>
                  <a:pt x="286" y="87"/>
                  <a:pt x="306" y="107"/>
                  <a:pt x="306" y="131"/>
                </a:cubicBezTo>
                <a:cubicBezTo>
                  <a:pt x="306" y="155"/>
                  <a:pt x="286" y="175"/>
                  <a:pt x="262" y="175"/>
                </a:cubicBezTo>
                <a:lnTo>
                  <a:pt x="262" y="262"/>
                </a:lnTo>
                <a:lnTo>
                  <a:pt x="175" y="262"/>
                </a:lnTo>
                <a:cubicBezTo>
                  <a:pt x="175" y="238"/>
                  <a:pt x="155" y="219"/>
                  <a:pt x="131" y="219"/>
                </a:cubicBezTo>
                <a:cubicBezTo>
                  <a:pt x="107" y="219"/>
                  <a:pt x="87" y="238"/>
                  <a:pt x="87" y="262"/>
                </a:cubicBezTo>
                <a:lnTo>
                  <a:pt x="0" y="26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54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704" name="Freeform 8"/>
          <p:cNvSpPr>
            <a:spLocks/>
          </p:cNvSpPr>
          <p:nvPr/>
        </p:nvSpPr>
        <p:spPr bwMode="auto">
          <a:xfrm>
            <a:off x="3066257" y="3212337"/>
            <a:ext cx="1706563" cy="1701800"/>
          </a:xfrm>
          <a:custGeom>
            <a:avLst/>
            <a:gdLst>
              <a:gd name="T0" fmla="*/ 0 w 306"/>
              <a:gd name="T1" fmla="*/ 2147483646 h 306"/>
              <a:gd name="T2" fmla="*/ 2147483646 w 306"/>
              <a:gd name="T3" fmla="*/ 2147483646 h 306"/>
              <a:gd name="T4" fmla="*/ 2147483646 w 306"/>
              <a:gd name="T5" fmla="*/ 0 h 306"/>
              <a:gd name="T6" fmla="*/ 2147483646 w 306"/>
              <a:gd name="T7" fmla="*/ 2147483646 h 306"/>
              <a:gd name="T8" fmla="*/ 2147483646 w 306"/>
              <a:gd name="T9" fmla="*/ 2147483646 h 306"/>
              <a:gd name="T10" fmla="*/ 2147483646 w 306"/>
              <a:gd name="T11" fmla="*/ 2147483646 h 306"/>
              <a:gd name="T12" fmla="*/ 2147483646 w 306"/>
              <a:gd name="T13" fmla="*/ 2147483646 h 306"/>
              <a:gd name="T14" fmla="*/ 2147483646 w 306"/>
              <a:gd name="T15" fmla="*/ 2147483646 h 306"/>
              <a:gd name="T16" fmla="*/ 2147483646 w 306"/>
              <a:gd name="T17" fmla="*/ 2147483646 h 306"/>
              <a:gd name="T18" fmla="*/ 2147483646 w 306"/>
              <a:gd name="T19" fmla="*/ 2147483646 h 306"/>
              <a:gd name="T20" fmla="*/ 2147483646 w 306"/>
              <a:gd name="T21" fmla="*/ 2147483646 h 306"/>
              <a:gd name="T22" fmla="*/ 2147483646 w 306"/>
              <a:gd name="T23" fmla="*/ 2147483646 h 306"/>
              <a:gd name="T24" fmla="*/ 0 w 306"/>
              <a:gd name="T25" fmla="*/ 2147483646 h 306"/>
              <a:gd name="T26" fmla="*/ 0 w 306"/>
              <a:gd name="T27" fmla="*/ 2147483646 h 30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06"/>
              <a:gd name="T43" fmla="*/ 0 h 306"/>
              <a:gd name="T44" fmla="*/ 306 w 306"/>
              <a:gd name="T45" fmla="*/ 306 h 30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06" h="306">
                <a:moveTo>
                  <a:pt x="0" y="43"/>
                </a:moveTo>
                <a:lnTo>
                  <a:pt x="87" y="43"/>
                </a:lnTo>
                <a:cubicBezTo>
                  <a:pt x="87" y="19"/>
                  <a:pt x="107" y="0"/>
                  <a:pt x="131" y="0"/>
                </a:cubicBezTo>
                <a:cubicBezTo>
                  <a:pt x="155" y="0"/>
                  <a:pt x="175" y="19"/>
                  <a:pt x="175" y="43"/>
                </a:cubicBezTo>
                <a:lnTo>
                  <a:pt x="262" y="43"/>
                </a:lnTo>
                <a:lnTo>
                  <a:pt x="262" y="131"/>
                </a:lnTo>
                <a:cubicBezTo>
                  <a:pt x="286" y="131"/>
                  <a:pt x="306" y="150"/>
                  <a:pt x="306" y="175"/>
                </a:cubicBezTo>
                <a:cubicBezTo>
                  <a:pt x="306" y="199"/>
                  <a:pt x="286" y="218"/>
                  <a:pt x="262" y="218"/>
                </a:cubicBezTo>
                <a:lnTo>
                  <a:pt x="262" y="306"/>
                </a:lnTo>
                <a:lnTo>
                  <a:pt x="175" y="306"/>
                </a:lnTo>
                <a:cubicBezTo>
                  <a:pt x="175" y="282"/>
                  <a:pt x="155" y="262"/>
                  <a:pt x="131" y="262"/>
                </a:cubicBezTo>
                <a:cubicBezTo>
                  <a:pt x="107" y="262"/>
                  <a:pt x="87" y="282"/>
                  <a:pt x="87" y="306"/>
                </a:cubicBezTo>
                <a:lnTo>
                  <a:pt x="0" y="306"/>
                </a:lnTo>
                <a:lnTo>
                  <a:pt x="0" y="43"/>
                </a:lnTo>
                <a:close/>
              </a:path>
            </a:pathLst>
          </a:custGeom>
          <a:solidFill>
            <a:srgbClr val="00B0F0"/>
          </a:solidFill>
          <a:ln w="254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705" name="Freeform 9"/>
          <p:cNvSpPr>
            <a:spLocks/>
          </p:cNvSpPr>
          <p:nvPr/>
        </p:nvSpPr>
        <p:spPr bwMode="auto">
          <a:xfrm>
            <a:off x="3056731" y="4688551"/>
            <a:ext cx="1706563" cy="1701800"/>
          </a:xfrm>
          <a:custGeom>
            <a:avLst/>
            <a:gdLst>
              <a:gd name="T0" fmla="*/ 0 w 306"/>
              <a:gd name="T1" fmla="*/ 2147483646 h 306"/>
              <a:gd name="T2" fmla="*/ 2147483646 w 306"/>
              <a:gd name="T3" fmla="*/ 2147483646 h 306"/>
              <a:gd name="T4" fmla="*/ 2147483646 w 306"/>
              <a:gd name="T5" fmla="*/ 0 h 306"/>
              <a:gd name="T6" fmla="*/ 2147483646 w 306"/>
              <a:gd name="T7" fmla="*/ 2147483646 h 306"/>
              <a:gd name="T8" fmla="*/ 2147483646 w 306"/>
              <a:gd name="T9" fmla="*/ 2147483646 h 306"/>
              <a:gd name="T10" fmla="*/ 2147483646 w 306"/>
              <a:gd name="T11" fmla="*/ 2147483646 h 306"/>
              <a:gd name="T12" fmla="*/ 2147483646 w 306"/>
              <a:gd name="T13" fmla="*/ 2147483646 h 306"/>
              <a:gd name="T14" fmla="*/ 2147483646 w 306"/>
              <a:gd name="T15" fmla="*/ 2147483646 h 306"/>
              <a:gd name="T16" fmla="*/ 2147483646 w 306"/>
              <a:gd name="T17" fmla="*/ 2147483646 h 306"/>
              <a:gd name="T18" fmla="*/ 0 w 306"/>
              <a:gd name="T19" fmla="*/ 2147483646 h 306"/>
              <a:gd name="T20" fmla="*/ 0 w 306"/>
              <a:gd name="T21" fmla="*/ 2147483646 h 3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06"/>
              <a:gd name="T34" fmla="*/ 0 h 306"/>
              <a:gd name="T35" fmla="*/ 306 w 306"/>
              <a:gd name="T36" fmla="*/ 306 h 3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06" h="306">
                <a:moveTo>
                  <a:pt x="0" y="44"/>
                </a:moveTo>
                <a:lnTo>
                  <a:pt x="87" y="44"/>
                </a:lnTo>
                <a:cubicBezTo>
                  <a:pt x="87" y="20"/>
                  <a:pt x="107" y="0"/>
                  <a:pt x="131" y="0"/>
                </a:cubicBezTo>
                <a:cubicBezTo>
                  <a:pt x="155" y="0"/>
                  <a:pt x="175" y="20"/>
                  <a:pt x="175" y="44"/>
                </a:cubicBezTo>
                <a:lnTo>
                  <a:pt x="262" y="44"/>
                </a:lnTo>
                <a:lnTo>
                  <a:pt x="262" y="131"/>
                </a:lnTo>
                <a:cubicBezTo>
                  <a:pt x="286" y="131"/>
                  <a:pt x="306" y="151"/>
                  <a:pt x="306" y="175"/>
                </a:cubicBezTo>
                <a:cubicBezTo>
                  <a:pt x="306" y="199"/>
                  <a:pt x="286" y="219"/>
                  <a:pt x="262" y="219"/>
                </a:cubicBezTo>
                <a:lnTo>
                  <a:pt x="262" y="306"/>
                </a:lnTo>
                <a:lnTo>
                  <a:pt x="0" y="306"/>
                </a:lnTo>
                <a:lnTo>
                  <a:pt x="0" y="4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54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706" name="Freeform 10"/>
          <p:cNvSpPr>
            <a:spLocks/>
          </p:cNvSpPr>
          <p:nvPr/>
        </p:nvSpPr>
        <p:spPr bwMode="auto">
          <a:xfrm>
            <a:off x="4522392" y="1986386"/>
            <a:ext cx="1703388" cy="1457325"/>
          </a:xfrm>
          <a:custGeom>
            <a:avLst/>
            <a:gdLst>
              <a:gd name="T0" fmla="*/ 0 w 306"/>
              <a:gd name="T1" fmla="*/ 0 h 262"/>
              <a:gd name="T2" fmla="*/ 2147483646 w 306"/>
              <a:gd name="T3" fmla="*/ 0 h 262"/>
              <a:gd name="T4" fmla="*/ 2147483646 w 306"/>
              <a:gd name="T5" fmla="*/ 2147483646 h 262"/>
              <a:gd name="T6" fmla="*/ 2147483646 w 306"/>
              <a:gd name="T7" fmla="*/ 2147483646 h 262"/>
              <a:gd name="T8" fmla="*/ 2147483646 w 306"/>
              <a:gd name="T9" fmla="*/ 2147483646 h 262"/>
              <a:gd name="T10" fmla="*/ 2147483646 w 306"/>
              <a:gd name="T11" fmla="*/ 2147483646 h 262"/>
              <a:gd name="T12" fmla="*/ 2147483646 w 306"/>
              <a:gd name="T13" fmla="*/ 2147483646 h 262"/>
              <a:gd name="T14" fmla="*/ 2147483646 w 306"/>
              <a:gd name="T15" fmla="*/ 2147483646 h 262"/>
              <a:gd name="T16" fmla="*/ 2147483646 w 306"/>
              <a:gd name="T17" fmla="*/ 2147483646 h 262"/>
              <a:gd name="T18" fmla="*/ 0 w 306"/>
              <a:gd name="T19" fmla="*/ 2147483646 h 262"/>
              <a:gd name="T20" fmla="*/ 0 w 306"/>
              <a:gd name="T21" fmla="*/ 2147483646 h 262"/>
              <a:gd name="T22" fmla="*/ 2147483646 w 306"/>
              <a:gd name="T23" fmla="*/ 2147483646 h 262"/>
              <a:gd name="T24" fmla="*/ 0 w 306"/>
              <a:gd name="T25" fmla="*/ 2147483646 h 262"/>
              <a:gd name="T26" fmla="*/ 0 w 306"/>
              <a:gd name="T27" fmla="*/ 0 h 26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06"/>
              <a:gd name="T43" fmla="*/ 0 h 262"/>
              <a:gd name="T44" fmla="*/ 306 w 306"/>
              <a:gd name="T45" fmla="*/ 262 h 26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06" h="262">
                <a:moveTo>
                  <a:pt x="0" y="0"/>
                </a:moveTo>
                <a:lnTo>
                  <a:pt x="263" y="0"/>
                </a:lnTo>
                <a:lnTo>
                  <a:pt x="263" y="87"/>
                </a:lnTo>
                <a:cubicBezTo>
                  <a:pt x="287" y="87"/>
                  <a:pt x="306" y="107"/>
                  <a:pt x="306" y="131"/>
                </a:cubicBezTo>
                <a:cubicBezTo>
                  <a:pt x="306" y="155"/>
                  <a:pt x="287" y="175"/>
                  <a:pt x="263" y="175"/>
                </a:cubicBezTo>
                <a:lnTo>
                  <a:pt x="263" y="262"/>
                </a:lnTo>
                <a:lnTo>
                  <a:pt x="175" y="262"/>
                </a:lnTo>
                <a:cubicBezTo>
                  <a:pt x="175" y="238"/>
                  <a:pt x="155" y="219"/>
                  <a:pt x="131" y="219"/>
                </a:cubicBezTo>
                <a:cubicBezTo>
                  <a:pt x="107" y="219"/>
                  <a:pt x="88" y="238"/>
                  <a:pt x="88" y="262"/>
                </a:cubicBezTo>
                <a:lnTo>
                  <a:pt x="0" y="262"/>
                </a:lnTo>
                <a:lnTo>
                  <a:pt x="0" y="175"/>
                </a:lnTo>
                <a:cubicBezTo>
                  <a:pt x="24" y="175"/>
                  <a:pt x="44" y="155"/>
                  <a:pt x="44" y="131"/>
                </a:cubicBezTo>
                <a:cubicBezTo>
                  <a:pt x="44" y="107"/>
                  <a:pt x="24" y="87"/>
                  <a:pt x="0" y="87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254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707" name="Freeform 11"/>
          <p:cNvSpPr>
            <a:spLocks/>
          </p:cNvSpPr>
          <p:nvPr/>
        </p:nvSpPr>
        <p:spPr bwMode="auto">
          <a:xfrm>
            <a:off x="5975352" y="1986386"/>
            <a:ext cx="1704975" cy="1457325"/>
          </a:xfrm>
          <a:custGeom>
            <a:avLst/>
            <a:gdLst>
              <a:gd name="T0" fmla="*/ 0 w 306"/>
              <a:gd name="T1" fmla="*/ 0 h 262"/>
              <a:gd name="T2" fmla="*/ 2147483646 w 306"/>
              <a:gd name="T3" fmla="*/ 0 h 262"/>
              <a:gd name="T4" fmla="*/ 2147483646 w 306"/>
              <a:gd name="T5" fmla="*/ 2147483646 h 262"/>
              <a:gd name="T6" fmla="*/ 2147483646 w 306"/>
              <a:gd name="T7" fmla="*/ 2147483646 h 262"/>
              <a:gd name="T8" fmla="*/ 2147483646 w 306"/>
              <a:gd name="T9" fmla="*/ 2147483646 h 262"/>
              <a:gd name="T10" fmla="*/ 2147483646 w 306"/>
              <a:gd name="T11" fmla="*/ 2147483646 h 262"/>
              <a:gd name="T12" fmla="*/ 2147483646 w 306"/>
              <a:gd name="T13" fmla="*/ 2147483646 h 262"/>
              <a:gd name="T14" fmla="*/ 2147483646 w 306"/>
              <a:gd name="T15" fmla="*/ 2147483646 h 262"/>
              <a:gd name="T16" fmla="*/ 2147483646 w 306"/>
              <a:gd name="T17" fmla="*/ 2147483646 h 262"/>
              <a:gd name="T18" fmla="*/ 0 w 306"/>
              <a:gd name="T19" fmla="*/ 2147483646 h 262"/>
              <a:gd name="T20" fmla="*/ 0 w 306"/>
              <a:gd name="T21" fmla="*/ 2147483646 h 262"/>
              <a:gd name="T22" fmla="*/ 2147483646 w 306"/>
              <a:gd name="T23" fmla="*/ 2147483646 h 262"/>
              <a:gd name="T24" fmla="*/ 0 w 306"/>
              <a:gd name="T25" fmla="*/ 2147483646 h 262"/>
              <a:gd name="T26" fmla="*/ 0 w 306"/>
              <a:gd name="T27" fmla="*/ 0 h 26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06"/>
              <a:gd name="T43" fmla="*/ 0 h 262"/>
              <a:gd name="T44" fmla="*/ 306 w 306"/>
              <a:gd name="T45" fmla="*/ 262 h 26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06" h="262">
                <a:moveTo>
                  <a:pt x="0" y="0"/>
                </a:moveTo>
                <a:lnTo>
                  <a:pt x="262" y="0"/>
                </a:lnTo>
                <a:lnTo>
                  <a:pt x="262" y="87"/>
                </a:lnTo>
                <a:cubicBezTo>
                  <a:pt x="286" y="87"/>
                  <a:pt x="306" y="107"/>
                  <a:pt x="306" y="131"/>
                </a:cubicBezTo>
                <a:cubicBezTo>
                  <a:pt x="306" y="155"/>
                  <a:pt x="286" y="175"/>
                  <a:pt x="262" y="175"/>
                </a:cubicBezTo>
                <a:lnTo>
                  <a:pt x="262" y="262"/>
                </a:lnTo>
                <a:lnTo>
                  <a:pt x="174" y="262"/>
                </a:lnTo>
                <a:cubicBezTo>
                  <a:pt x="174" y="238"/>
                  <a:pt x="155" y="219"/>
                  <a:pt x="131" y="219"/>
                </a:cubicBezTo>
                <a:cubicBezTo>
                  <a:pt x="107" y="219"/>
                  <a:pt x="87" y="238"/>
                  <a:pt x="87" y="262"/>
                </a:cubicBezTo>
                <a:lnTo>
                  <a:pt x="0" y="262"/>
                </a:lnTo>
                <a:lnTo>
                  <a:pt x="0" y="175"/>
                </a:lnTo>
                <a:cubicBezTo>
                  <a:pt x="24" y="175"/>
                  <a:pt x="43" y="155"/>
                  <a:pt x="43" y="131"/>
                </a:cubicBezTo>
                <a:cubicBezTo>
                  <a:pt x="43" y="107"/>
                  <a:pt x="24" y="87"/>
                  <a:pt x="0" y="8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54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708" name="Freeform 12"/>
          <p:cNvSpPr>
            <a:spLocks/>
          </p:cNvSpPr>
          <p:nvPr/>
        </p:nvSpPr>
        <p:spPr bwMode="auto">
          <a:xfrm>
            <a:off x="7454899" y="1985695"/>
            <a:ext cx="1457325" cy="1457325"/>
          </a:xfrm>
          <a:custGeom>
            <a:avLst/>
            <a:gdLst>
              <a:gd name="T0" fmla="*/ 0 w 262"/>
              <a:gd name="T1" fmla="*/ 0 h 262"/>
              <a:gd name="T2" fmla="*/ 2147483646 w 262"/>
              <a:gd name="T3" fmla="*/ 0 h 262"/>
              <a:gd name="T4" fmla="*/ 2147483646 w 262"/>
              <a:gd name="T5" fmla="*/ 2147483646 h 262"/>
              <a:gd name="T6" fmla="*/ 2147483646 w 262"/>
              <a:gd name="T7" fmla="*/ 2147483646 h 262"/>
              <a:gd name="T8" fmla="*/ 2147483646 w 262"/>
              <a:gd name="T9" fmla="*/ 2147483646 h 262"/>
              <a:gd name="T10" fmla="*/ 2147483646 w 262"/>
              <a:gd name="T11" fmla="*/ 2147483646 h 262"/>
              <a:gd name="T12" fmla="*/ 0 w 262"/>
              <a:gd name="T13" fmla="*/ 2147483646 h 262"/>
              <a:gd name="T14" fmla="*/ 0 w 262"/>
              <a:gd name="T15" fmla="*/ 2147483646 h 262"/>
              <a:gd name="T16" fmla="*/ 2147483646 w 262"/>
              <a:gd name="T17" fmla="*/ 2147483646 h 262"/>
              <a:gd name="T18" fmla="*/ 0 w 262"/>
              <a:gd name="T19" fmla="*/ 2147483646 h 262"/>
              <a:gd name="T20" fmla="*/ 0 w 262"/>
              <a:gd name="T21" fmla="*/ 0 h 2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2"/>
              <a:gd name="T34" fmla="*/ 0 h 262"/>
              <a:gd name="T35" fmla="*/ 262 w 262"/>
              <a:gd name="T36" fmla="*/ 262 h 2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2" h="262">
                <a:moveTo>
                  <a:pt x="0" y="0"/>
                </a:moveTo>
                <a:lnTo>
                  <a:pt x="262" y="0"/>
                </a:lnTo>
                <a:lnTo>
                  <a:pt x="262" y="262"/>
                </a:lnTo>
                <a:lnTo>
                  <a:pt x="175" y="262"/>
                </a:lnTo>
                <a:cubicBezTo>
                  <a:pt x="175" y="238"/>
                  <a:pt x="155" y="219"/>
                  <a:pt x="131" y="219"/>
                </a:cubicBezTo>
                <a:cubicBezTo>
                  <a:pt x="107" y="219"/>
                  <a:pt x="87" y="238"/>
                  <a:pt x="87" y="262"/>
                </a:cubicBezTo>
                <a:lnTo>
                  <a:pt x="0" y="262"/>
                </a:lnTo>
                <a:lnTo>
                  <a:pt x="0" y="175"/>
                </a:lnTo>
                <a:cubicBezTo>
                  <a:pt x="24" y="175"/>
                  <a:pt x="44" y="155"/>
                  <a:pt x="44" y="131"/>
                </a:cubicBezTo>
                <a:cubicBezTo>
                  <a:pt x="44" y="107"/>
                  <a:pt x="24" y="87"/>
                  <a:pt x="0" y="87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254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709" name="Freeform 13"/>
          <p:cNvSpPr>
            <a:spLocks/>
          </p:cNvSpPr>
          <p:nvPr/>
        </p:nvSpPr>
        <p:spPr bwMode="auto">
          <a:xfrm>
            <a:off x="7444936" y="3218160"/>
            <a:ext cx="1457325" cy="1701800"/>
          </a:xfrm>
          <a:custGeom>
            <a:avLst/>
            <a:gdLst>
              <a:gd name="T0" fmla="*/ 0 w 262"/>
              <a:gd name="T1" fmla="*/ 2147483646 h 306"/>
              <a:gd name="T2" fmla="*/ 2147483646 w 262"/>
              <a:gd name="T3" fmla="*/ 2147483646 h 306"/>
              <a:gd name="T4" fmla="*/ 2147483646 w 262"/>
              <a:gd name="T5" fmla="*/ 0 h 306"/>
              <a:gd name="T6" fmla="*/ 2147483646 w 262"/>
              <a:gd name="T7" fmla="*/ 2147483646 h 306"/>
              <a:gd name="T8" fmla="*/ 2147483646 w 262"/>
              <a:gd name="T9" fmla="*/ 2147483646 h 306"/>
              <a:gd name="T10" fmla="*/ 2147483646 w 262"/>
              <a:gd name="T11" fmla="*/ 2147483646 h 306"/>
              <a:gd name="T12" fmla="*/ 2147483646 w 262"/>
              <a:gd name="T13" fmla="*/ 2147483646 h 306"/>
              <a:gd name="T14" fmla="*/ 2147483646 w 262"/>
              <a:gd name="T15" fmla="*/ 2147483646 h 306"/>
              <a:gd name="T16" fmla="*/ 2147483646 w 262"/>
              <a:gd name="T17" fmla="*/ 2147483646 h 306"/>
              <a:gd name="T18" fmla="*/ 0 w 262"/>
              <a:gd name="T19" fmla="*/ 2147483646 h 306"/>
              <a:gd name="T20" fmla="*/ 0 w 262"/>
              <a:gd name="T21" fmla="*/ 2147483646 h 306"/>
              <a:gd name="T22" fmla="*/ 2147483646 w 262"/>
              <a:gd name="T23" fmla="*/ 2147483646 h 306"/>
              <a:gd name="T24" fmla="*/ 0 w 262"/>
              <a:gd name="T25" fmla="*/ 2147483646 h 306"/>
              <a:gd name="T26" fmla="*/ 0 w 262"/>
              <a:gd name="T27" fmla="*/ 2147483646 h 30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62"/>
              <a:gd name="T43" fmla="*/ 0 h 306"/>
              <a:gd name="T44" fmla="*/ 262 w 262"/>
              <a:gd name="T45" fmla="*/ 306 h 30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62" h="306">
                <a:moveTo>
                  <a:pt x="0" y="43"/>
                </a:moveTo>
                <a:lnTo>
                  <a:pt x="87" y="43"/>
                </a:lnTo>
                <a:cubicBezTo>
                  <a:pt x="87" y="19"/>
                  <a:pt x="107" y="0"/>
                  <a:pt x="131" y="0"/>
                </a:cubicBezTo>
                <a:cubicBezTo>
                  <a:pt x="155" y="0"/>
                  <a:pt x="175" y="19"/>
                  <a:pt x="175" y="43"/>
                </a:cubicBezTo>
                <a:lnTo>
                  <a:pt x="262" y="43"/>
                </a:lnTo>
                <a:lnTo>
                  <a:pt x="262" y="306"/>
                </a:lnTo>
                <a:lnTo>
                  <a:pt x="175" y="306"/>
                </a:lnTo>
                <a:cubicBezTo>
                  <a:pt x="175" y="282"/>
                  <a:pt x="155" y="262"/>
                  <a:pt x="131" y="262"/>
                </a:cubicBezTo>
                <a:cubicBezTo>
                  <a:pt x="107" y="262"/>
                  <a:pt x="87" y="282"/>
                  <a:pt x="87" y="306"/>
                </a:cubicBezTo>
                <a:lnTo>
                  <a:pt x="0" y="306"/>
                </a:lnTo>
                <a:lnTo>
                  <a:pt x="0" y="218"/>
                </a:lnTo>
                <a:cubicBezTo>
                  <a:pt x="24" y="218"/>
                  <a:pt x="44" y="199"/>
                  <a:pt x="44" y="175"/>
                </a:cubicBezTo>
                <a:cubicBezTo>
                  <a:pt x="44" y="150"/>
                  <a:pt x="24" y="131"/>
                  <a:pt x="0" y="131"/>
                </a:cubicBezTo>
                <a:lnTo>
                  <a:pt x="0" y="4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54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710" name="Rectangle 14"/>
          <p:cNvSpPr>
            <a:spLocks noGrp="1" noChangeArrowheads="1"/>
          </p:cNvSpPr>
          <p:nvPr>
            <p:ph type="title"/>
          </p:nvPr>
        </p:nvSpPr>
        <p:spPr>
          <a:xfrm>
            <a:off x="1515254" y="964319"/>
            <a:ext cx="8761413" cy="220660"/>
          </a:xfrm>
        </p:spPr>
        <p:txBody>
          <a:bodyPr/>
          <a:lstStyle/>
          <a:p>
            <a:pPr eaLnBrk="1" hangingPunct="1"/>
            <a:r>
              <a:rPr lang="de-DE" altLang="de-DE" b="1" dirty="0" smtClean="0">
                <a:solidFill>
                  <a:schemeClr val="bg1"/>
                </a:solidFill>
              </a:rPr>
              <a:t>Unser</a:t>
            </a:r>
            <a:endParaRPr lang="de-DE" altLang="de-DE" b="1" noProof="1" smtClean="0">
              <a:solidFill>
                <a:schemeClr val="bg1"/>
              </a:solidFill>
            </a:endParaRP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6221718" y="5126050"/>
            <a:ext cx="1439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Projekt-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6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orientierung</a:t>
            </a:r>
            <a:r>
              <a:rPr lang="de-DE" altLang="de-DE" sz="1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4792465" y="2386350"/>
            <a:ext cx="12239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Offenes Lernen</a:t>
            </a:r>
          </a:p>
        </p:txBody>
      </p:sp>
      <p:sp>
        <p:nvSpPr>
          <p:cNvPr id="25619" name="Text Box 21"/>
          <p:cNvSpPr txBox="1">
            <a:spLocks noChangeArrowheads="1"/>
          </p:cNvSpPr>
          <p:nvPr/>
        </p:nvSpPr>
        <p:spPr bwMode="auto">
          <a:xfrm>
            <a:off x="6383338" y="1773238"/>
            <a:ext cx="1008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6289282" y="2131050"/>
            <a:ext cx="115252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Schul-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manager</a:t>
            </a:r>
            <a:endParaRPr lang="de-DE" altLang="de-DE" sz="1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7690645" y="2222271"/>
            <a:ext cx="1008062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7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Jahres-arbeits-plan</a:t>
            </a:r>
          </a:p>
        </p:txBody>
      </p:sp>
      <p:sp>
        <p:nvSpPr>
          <p:cNvPr id="25622" name="Text Box 24"/>
          <p:cNvSpPr txBox="1">
            <a:spLocks noChangeArrowheads="1"/>
          </p:cNvSpPr>
          <p:nvPr/>
        </p:nvSpPr>
        <p:spPr bwMode="auto">
          <a:xfrm>
            <a:off x="3359151" y="3213101"/>
            <a:ext cx="936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4698605" y="3824578"/>
            <a:ext cx="1341437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Ganztag oder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HalbtagPLUS</a:t>
            </a:r>
            <a:endParaRPr lang="de-DE" altLang="de-DE" sz="1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624" name="Text Box 26"/>
          <p:cNvSpPr txBox="1">
            <a:spLocks noChangeArrowheads="1"/>
          </p:cNvSpPr>
          <p:nvPr/>
        </p:nvSpPr>
        <p:spPr bwMode="auto">
          <a:xfrm>
            <a:off x="4800600" y="3357563"/>
            <a:ext cx="935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7720013" y="3759803"/>
            <a:ext cx="1152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Tisch-gruppen</a:t>
            </a:r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6177722" y="3995016"/>
            <a:ext cx="17446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Differenzierung</a:t>
            </a:r>
            <a:endParaRPr lang="de-DE" altLang="de-DE" sz="1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3048393" y="2305885"/>
            <a:ext cx="1598315" cy="109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Methoden-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</a:t>
            </a:r>
            <a:r>
              <a:rPr lang="de-DE" altLang="de-DE" sz="18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kompetenz</a:t>
            </a:r>
            <a:endParaRPr lang="de-DE" altLang="de-DE" sz="1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3235326" y="5407952"/>
            <a:ext cx="1511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Inklusion</a:t>
            </a:r>
            <a:endParaRPr lang="de-DE" altLang="de-DE" sz="1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4925221" y="5327478"/>
            <a:ext cx="1152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Bläser- klasse</a:t>
            </a:r>
            <a:endParaRPr lang="de-DE" altLang="de-DE" sz="16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3129939" y="3988292"/>
            <a:ext cx="1560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Förderpläne </a:t>
            </a:r>
            <a:endParaRPr lang="de-DE" altLang="de-DE" sz="1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9729" name="Text Box 33"/>
          <p:cNvSpPr txBox="1">
            <a:spLocks noChangeArrowheads="1"/>
          </p:cNvSpPr>
          <p:nvPr/>
        </p:nvSpPr>
        <p:spPr bwMode="auto">
          <a:xfrm>
            <a:off x="7657106" y="5443538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Evaluation</a:t>
            </a:r>
          </a:p>
        </p:txBody>
      </p:sp>
      <p:sp>
        <p:nvSpPr>
          <p:cNvPr id="3" name="Rechteck 2"/>
          <p:cNvSpPr/>
          <p:nvPr/>
        </p:nvSpPr>
        <p:spPr>
          <a:xfrm>
            <a:off x="2299984" y="656977"/>
            <a:ext cx="75555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0" b="1" u="sng" dirty="0" smtClean="0">
                <a:solidFill>
                  <a:srgbClr val="00B050"/>
                </a:solidFill>
                <a:latin typeface="Arial Fett" charset="0"/>
                <a:cs typeface="Arial Fett" charset="0"/>
              </a:rPr>
              <a:t>Unser Schulkonzept </a:t>
            </a:r>
            <a:endParaRPr lang="de-DE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22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84851" y="882961"/>
            <a:ext cx="8889046" cy="706966"/>
          </a:xfrm>
        </p:spPr>
        <p:txBody>
          <a:bodyPr/>
          <a:lstStyle/>
          <a:p>
            <a:r>
              <a:rPr lang="de-DE" u="sng" dirty="0" smtClean="0">
                <a:solidFill>
                  <a:srgbClr val="00B050"/>
                </a:solidFill>
              </a:rPr>
              <a:t>Unsere Unterrichtsfächer</a:t>
            </a:r>
            <a:endParaRPr lang="de-DE" u="sng" dirty="0">
              <a:solidFill>
                <a:srgbClr val="00B050"/>
              </a:solidFill>
            </a:endParaRP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33836" y="1845092"/>
            <a:ext cx="6395501" cy="4111978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051D-5F78-4143-97BB-7791F61B6399}" type="datetime1">
              <a:rPr lang="de-DE" smtClean="0"/>
              <a:pPr/>
              <a:t>13.11.2023</a:t>
            </a:fld>
            <a:r>
              <a:rPr lang="en-US" smtClean="0"/>
              <a:t>      |     </a:t>
            </a:r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444769" y="2105981"/>
            <a:ext cx="28363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Religion </a:t>
            </a:r>
            <a:r>
              <a:rPr lang="de-DE" altLang="de-DE" b="1" dirty="0">
                <a:solidFill>
                  <a:srgbClr val="0070C0"/>
                </a:solidFill>
                <a:latin typeface="Arial" panose="020B0604020202020204" pitchFamily="34" charset="0"/>
              </a:rPr>
              <a:t>/ Ethik 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Gesellschaftslehre</a:t>
            </a:r>
            <a:endParaRPr lang="de-DE" altLang="de-DE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b="1" dirty="0">
                <a:solidFill>
                  <a:srgbClr val="0070C0"/>
                </a:solidFill>
                <a:latin typeface="Arial" panose="020B0604020202020204" pitchFamily="34" charset="0"/>
              </a:rPr>
              <a:t> Naturwissenschaft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b="1" dirty="0">
                <a:solidFill>
                  <a:srgbClr val="0070C0"/>
                </a:solidFill>
                <a:latin typeface="Arial" panose="020B0604020202020204" pitchFamily="34" charset="0"/>
              </a:rPr>
              <a:t> Musik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b="1" dirty="0">
                <a:solidFill>
                  <a:srgbClr val="0070C0"/>
                </a:solidFill>
                <a:latin typeface="Arial" panose="020B0604020202020204" pitchFamily="34" charset="0"/>
              </a:rPr>
              <a:t> Bildende Kunst 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b="1" dirty="0">
                <a:solidFill>
                  <a:srgbClr val="0070C0"/>
                </a:solidFill>
                <a:latin typeface="Arial" panose="020B0604020202020204" pitchFamily="34" charset="0"/>
              </a:rPr>
              <a:t> Sport 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b="1" dirty="0">
                <a:solidFill>
                  <a:srgbClr val="0070C0"/>
                </a:solidFill>
                <a:latin typeface="Arial" panose="020B0604020202020204" pitchFamily="34" charset="0"/>
              </a:rPr>
              <a:t> Deutsch 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b="1" dirty="0">
                <a:solidFill>
                  <a:srgbClr val="0070C0"/>
                </a:solidFill>
                <a:latin typeface="Arial" panose="020B0604020202020204" pitchFamily="34" charset="0"/>
              </a:rPr>
              <a:t> Englisch 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b="1" dirty="0">
                <a:solidFill>
                  <a:srgbClr val="0070C0"/>
                </a:solidFill>
                <a:latin typeface="Arial" panose="020B0604020202020204" pitchFamily="34" charset="0"/>
              </a:rPr>
              <a:t> Mathematik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de-DE" altLang="de-DE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b="1" dirty="0">
                <a:solidFill>
                  <a:srgbClr val="0070C0"/>
                </a:solidFill>
                <a:latin typeface="Arial" panose="020B0604020202020204" pitchFamily="34" charset="0"/>
              </a:rPr>
              <a:t> Klassenrat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b="1" dirty="0">
                <a:solidFill>
                  <a:srgbClr val="0070C0"/>
                </a:solidFill>
                <a:latin typeface="Arial" panose="020B0604020202020204" pitchFamily="34" charset="0"/>
              </a:rPr>
              <a:t> Offenes Lernen</a:t>
            </a:r>
          </a:p>
        </p:txBody>
      </p:sp>
      <p:sp>
        <p:nvSpPr>
          <p:cNvPr id="13" name="Rechteck 12"/>
          <p:cNvSpPr/>
          <p:nvPr/>
        </p:nvSpPr>
        <p:spPr>
          <a:xfrm>
            <a:off x="7438612" y="1765087"/>
            <a:ext cx="45720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de-DE" altLang="de-DE" sz="1600" dirty="0">
              <a:solidFill>
                <a:srgbClr val="A50021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DE" altLang="de-DE" b="1" dirty="0">
                <a:solidFill>
                  <a:srgbClr val="A50021"/>
                </a:solidFill>
              </a:rPr>
              <a:t>Französisch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DE" altLang="de-DE" b="1" dirty="0" smtClean="0">
                <a:solidFill>
                  <a:srgbClr val="A50021"/>
                </a:solidFill>
              </a:rPr>
              <a:t>Ökologie</a:t>
            </a:r>
            <a:endParaRPr lang="de-DE" altLang="de-DE" b="1" dirty="0">
              <a:solidFill>
                <a:srgbClr val="A50021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DE" altLang="de-DE" b="1" dirty="0">
                <a:solidFill>
                  <a:srgbClr val="A50021"/>
                </a:solidFill>
              </a:rPr>
              <a:t>Sport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DE" altLang="de-DE" b="1" dirty="0" smtClean="0">
                <a:solidFill>
                  <a:srgbClr val="A50021"/>
                </a:solidFill>
              </a:rPr>
              <a:t>Soziales, Ernährung </a:t>
            </a:r>
            <a:r>
              <a:rPr lang="de-DE" altLang="de-DE" b="1" dirty="0">
                <a:solidFill>
                  <a:srgbClr val="A50021"/>
                </a:solidFill>
              </a:rPr>
              <a:t>und </a:t>
            </a:r>
            <a:r>
              <a:rPr lang="de-DE" altLang="de-DE" b="1" dirty="0" smtClean="0">
                <a:solidFill>
                  <a:srgbClr val="A50021"/>
                </a:solidFill>
              </a:rPr>
              <a:t>Wirtschaft</a:t>
            </a:r>
            <a:endParaRPr lang="de-DE" altLang="de-DE" b="1" dirty="0">
              <a:solidFill>
                <a:srgbClr val="A50021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DE" altLang="de-DE" b="1" dirty="0">
                <a:solidFill>
                  <a:srgbClr val="A50021"/>
                </a:solidFill>
              </a:rPr>
              <a:t>Darstellendes Spiel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DE" altLang="de-DE" b="1" dirty="0">
                <a:solidFill>
                  <a:srgbClr val="A50021"/>
                </a:solidFill>
              </a:rPr>
              <a:t>Technik und Naturwissenschaft</a:t>
            </a:r>
          </a:p>
          <a:p>
            <a:pPr>
              <a:defRPr/>
            </a:pPr>
            <a:endParaRPr lang="de-DE" altLang="de-DE" b="1" dirty="0">
              <a:solidFill>
                <a:srgbClr val="A5002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7438612" y="4659132"/>
            <a:ext cx="39814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de-DE" altLang="de-DE" b="1" dirty="0">
              <a:solidFill>
                <a:srgbClr val="00B05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DE" altLang="de-DE" b="1" dirty="0">
                <a:solidFill>
                  <a:srgbClr val="00B050"/>
                </a:solidFill>
              </a:rPr>
              <a:t>Sport, </a:t>
            </a:r>
            <a:r>
              <a:rPr lang="de-DE" altLang="de-DE" b="1" dirty="0" err="1" smtClean="0">
                <a:solidFill>
                  <a:srgbClr val="00B050"/>
                </a:solidFill>
              </a:rPr>
              <a:t>Ags</a:t>
            </a:r>
            <a:r>
              <a:rPr lang="de-DE" altLang="de-DE" b="1" dirty="0" smtClean="0">
                <a:solidFill>
                  <a:srgbClr val="00B050"/>
                </a:solidFill>
              </a:rPr>
              <a:t>, Klassennachmittag </a:t>
            </a:r>
            <a:endParaRPr lang="de-DE" altLang="de-DE" b="1" dirty="0">
              <a:solidFill>
                <a:srgbClr val="00B05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DE" altLang="de-DE" b="1" dirty="0" err="1">
                <a:solidFill>
                  <a:srgbClr val="00B050"/>
                </a:solidFill>
              </a:rPr>
              <a:t>Forder</a:t>
            </a:r>
            <a:r>
              <a:rPr lang="de-DE" altLang="de-DE" b="1" dirty="0">
                <a:solidFill>
                  <a:srgbClr val="00B050"/>
                </a:solidFill>
              </a:rPr>
              <a:t>- und Förderunterricht</a:t>
            </a:r>
          </a:p>
          <a:p>
            <a:pPr>
              <a:spcBef>
                <a:spcPct val="50000"/>
              </a:spcBef>
              <a:defRPr/>
            </a:pPr>
            <a:endParaRPr lang="de-DE" altLang="de-DE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51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EF31EA-2CE8-4B79-BAB1-FDC7E6722EDB}" type="datetime1">
              <a:rPr lang="de-DE" altLang="de-DE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13.11.2023</a:t>
            </a:fld>
            <a:endParaRPr lang="de-DE" altLang="de-DE" sz="1400">
              <a:solidFill>
                <a:schemeClr val="bg1"/>
              </a:solidFill>
            </a:endParaRPr>
          </a:p>
        </p:txBody>
      </p:sp>
      <p:sp>
        <p:nvSpPr>
          <p:cNvPr id="29699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chemeClr val="bg1"/>
                </a:solidFill>
              </a:rPr>
              <a:t>IGS Trier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400"/>
              <a:t> 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849343"/>
            <a:ext cx="8229600" cy="762000"/>
          </a:xfrm>
        </p:spPr>
        <p:txBody>
          <a:bodyPr/>
          <a:lstStyle/>
          <a:p>
            <a:r>
              <a:rPr lang="de-DE" sz="4400" u="sng" dirty="0">
                <a:solidFill>
                  <a:srgbClr val="00B050"/>
                </a:solidFill>
              </a:rPr>
              <a:t>Jahrgangsteamstrukturen</a:t>
            </a:r>
            <a:endParaRPr lang="de-DE" altLang="de-DE" dirty="0" smtClean="0">
              <a:solidFill>
                <a:schemeClr val="bg1"/>
              </a:solidFill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5164137" y="1830331"/>
            <a:ext cx="1223963" cy="7921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smtClean="0"/>
              <a:t>5a </a:t>
            </a:r>
            <a:endParaRPr lang="de-DE" altLang="de-DE" sz="1800" dirty="0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5164136" y="2818152"/>
            <a:ext cx="1223963" cy="7921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smtClean="0"/>
              <a:t>5b </a:t>
            </a:r>
            <a:endParaRPr lang="de-DE" altLang="de-DE" sz="1800" dirty="0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5164138" y="4813185"/>
            <a:ext cx="1223963" cy="86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smtClean="0"/>
              <a:t>5d </a:t>
            </a:r>
            <a:endParaRPr lang="de-DE" altLang="de-DE" sz="1800" dirty="0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5164138" y="3803622"/>
            <a:ext cx="1223962" cy="7905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smtClean="0"/>
              <a:t>5c </a:t>
            </a:r>
            <a:endParaRPr lang="de-DE" altLang="de-DE" sz="1800" dirty="0"/>
          </a:p>
        </p:txBody>
      </p:sp>
      <p:sp>
        <p:nvSpPr>
          <p:cNvPr id="29707" name="Rectangle 10"/>
          <p:cNvSpPr>
            <a:spLocks noChangeArrowheads="1"/>
          </p:cNvSpPr>
          <p:nvPr/>
        </p:nvSpPr>
        <p:spPr bwMode="auto">
          <a:xfrm rot="-5400000">
            <a:off x="2436785" y="3589309"/>
            <a:ext cx="4478395" cy="9604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54285" name="Rectangle 13" descr="gruppenarbeit"/>
          <p:cNvSpPr>
            <a:spLocks noChangeArrowheads="1"/>
          </p:cNvSpPr>
          <p:nvPr/>
        </p:nvSpPr>
        <p:spPr bwMode="auto">
          <a:xfrm>
            <a:off x="2955928" y="3511552"/>
            <a:ext cx="1231900" cy="7921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pic>
        <p:nvPicPr>
          <p:cNvPr id="54287" name="Picture 15" descr="Formular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6" t="33517"/>
          <a:stretch>
            <a:fillRect/>
          </a:stretch>
        </p:blipFill>
        <p:spPr>
          <a:xfrm>
            <a:off x="2892428" y="4451235"/>
            <a:ext cx="1295400" cy="793750"/>
          </a:xfrm>
          <a:noFill/>
        </p:spPr>
      </p:pic>
      <p:sp>
        <p:nvSpPr>
          <p:cNvPr id="54300" name="Text Box 28"/>
          <p:cNvSpPr txBox="1">
            <a:spLocks noChangeArrowheads="1"/>
          </p:cNvSpPr>
          <p:nvPr/>
        </p:nvSpPr>
        <p:spPr bwMode="auto">
          <a:xfrm>
            <a:off x="3544096" y="2364699"/>
            <a:ext cx="647700" cy="3667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dirty="0"/>
              <a:t>WC</a:t>
            </a:r>
          </a:p>
        </p:txBody>
      </p:sp>
      <p:sp>
        <p:nvSpPr>
          <p:cNvPr id="29713" name="Text Box 29"/>
          <p:cNvSpPr txBox="1">
            <a:spLocks noChangeArrowheads="1"/>
          </p:cNvSpPr>
          <p:nvPr/>
        </p:nvSpPr>
        <p:spPr bwMode="auto">
          <a:xfrm>
            <a:off x="8183563" y="2997201"/>
            <a:ext cx="122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800"/>
          </a:p>
        </p:txBody>
      </p:sp>
      <p:pic>
        <p:nvPicPr>
          <p:cNvPr id="54302" name="Picture 30" descr="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8" y="1830331"/>
            <a:ext cx="4635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1555423" y="5516565"/>
            <a:ext cx="2653834" cy="5731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err="1" smtClean="0"/>
              <a:t>Sozial</a:t>
            </a:r>
            <a:r>
              <a:rPr lang="de-DE" altLang="de-DE" sz="1800" dirty="0" err="1" smtClean="0"/>
              <a:t>a</a:t>
            </a:r>
            <a:r>
              <a:rPr lang="de-DE" altLang="de-DE" sz="1800" dirty="0" err="1" smtClean="0"/>
              <a:t>rbeiterIn</a:t>
            </a:r>
            <a:r>
              <a:rPr lang="de-DE" altLang="de-DE" sz="1800" dirty="0" smtClean="0"/>
              <a:t>, I-Helfer </a:t>
            </a:r>
            <a:endParaRPr lang="de-DE" altLang="de-DE" sz="18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4914" y="1925939"/>
            <a:ext cx="2964857" cy="39867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3063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umsplatzhalt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C28C5A-348F-413D-B796-B95E15FE9B76}" type="datetime1">
              <a:rPr lang="de-DE" altLang="de-DE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13.11.2023</a:t>
            </a:fld>
            <a:endParaRPr lang="de-DE" altLang="de-DE" sz="1400">
              <a:solidFill>
                <a:schemeClr val="bg1"/>
              </a:solidFill>
            </a:endParaRPr>
          </a:p>
        </p:txBody>
      </p:sp>
      <p:sp>
        <p:nvSpPr>
          <p:cNvPr id="33795" name="Fußzeilenplatzhalt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chemeClr val="bg1"/>
                </a:solidFill>
              </a:rPr>
              <a:t>Planungsgruppe IGS Trier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400"/>
              <a:t> 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>
          <a:xfrm>
            <a:off x="2579390" y="669910"/>
            <a:ext cx="9064313" cy="706966"/>
          </a:xfrm>
        </p:spPr>
        <p:txBody>
          <a:bodyPr/>
          <a:lstStyle/>
          <a:p>
            <a:pPr algn="ctr"/>
            <a:r>
              <a:rPr lang="de-DE" altLang="de-DE" dirty="0" smtClean="0">
                <a:solidFill>
                  <a:schemeClr val="bg1"/>
                </a:solidFill>
              </a:rPr>
              <a:t>Aufn  </a:t>
            </a:r>
            <a:r>
              <a:rPr lang="de-DE" sz="4800" u="sng" dirty="0" err="1" smtClean="0">
                <a:solidFill>
                  <a:srgbClr val="00B050"/>
                </a:solidFill>
              </a:rPr>
              <a:t>Aufnahmebedingungen</a:t>
            </a:r>
            <a:r>
              <a:rPr lang="de-DE" altLang="de-DE" sz="4800" dirty="0" err="1" smtClean="0">
                <a:solidFill>
                  <a:schemeClr val="bg1"/>
                </a:solidFill>
              </a:rPr>
              <a:t>a</a:t>
            </a:r>
            <a:r>
              <a:rPr lang="de-DE" altLang="de-DE" dirty="0" err="1" smtClean="0">
                <a:solidFill>
                  <a:schemeClr val="bg1"/>
                </a:solidFill>
              </a:rPr>
              <a:t>hmebeingungen</a:t>
            </a:r>
            <a:endParaRPr lang="de-DE" altLang="de-DE" dirty="0" smtClean="0">
              <a:solidFill>
                <a:schemeClr val="bg1"/>
              </a:solidFill>
            </a:endParaRPr>
          </a:p>
        </p:txBody>
      </p:sp>
      <p:sp>
        <p:nvSpPr>
          <p:cNvPr id="72714" name="Rectangle 10" descr="schule00001"/>
          <p:cNvSpPr>
            <a:spLocks noChangeArrowheads="1"/>
          </p:cNvSpPr>
          <p:nvPr/>
        </p:nvSpPr>
        <p:spPr bwMode="auto">
          <a:xfrm>
            <a:off x="2203453" y="3031638"/>
            <a:ext cx="3097212" cy="30972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 b="1">
              <a:solidFill>
                <a:schemeClr val="bg1"/>
              </a:solidFill>
            </a:endParaRPr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6456363" y="1985955"/>
            <a:ext cx="3600450" cy="647700"/>
          </a:xfrm>
          <a:prstGeom prst="rect">
            <a:avLst/>
          </a:prstGeom>
          <a:solidFill>
            <a:srgbClr val="00B050"/>
          </a:solidFill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>
                <a:solidFill>
                  <a:schemeClr val="bg1"/>
                </a:solidFill>
              </a:rPr>
              <a:t>Geregeltes Auswahlverfahren</a:t>
            </a:r>
          </a:p>
        </p:txBody>
      </p:sp>
      <p:sp>
        <p:nvSpPr>
          <p:cNvPr id="72717" name="AutoShape 13" descr="lose"/>
          <p:cNvSpPr>
            <a:spLocks noChangeArrowheads="1"/>
          </p:cNvSpPr>
          <p:nvPr/>
        </p:nvSpPr>
        <p:spPr bwMode="auto">
          <a:xfrm>
            <a:off x="6232078" y="3564962"/>
            <a:ext cx="1366837" cy="8636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25400" algn="ctr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2718" name="AutoShape 14" descr="lose"/>
          <p:cNvSpPr>
            <a:spLocks noChangeArrowheads="1"/>
          </p:cNvSpPr>
          <p:nvPr/>
        </p:nvSpPr>
        <p:spPr bwMode="auto">
          <a:xfrm>
            <a:off x="7689198" y="3564962"/>
            <a:ext cx="1366837" cy="8636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25400" algn="ctr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2719" name="Rectangle 15"/>
          <p:cNvSpPr>
            <a:spLocks noChangeArrowheads="1"/>
          </p:cNvSpPr>
          <p:nvPr/>
        </p:nvSpPr>
        <p:spPr bwMode="auto">
          <a:xfrm>
            <a:off x="2132015" y="1985955"/>
            <a:ext cx="3240087" cy="647700"/>
          </a:xfrm>
          <a:prstGeom prst="rect">
            <a:avLst/>
          </a:prstGeom>
          <a:solidFill>
            <a:srgbClr val="00B050"/>
          </a:solidFill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>
                <a:solidFill>
                  <a:schemeClr val="bg1"/>
                </a:solidFill>
              </a:rPr>
              <a:t>Erfolgreicher Besuch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>
                <a:solidFill>
                  <a:schemeClr val="bg1"/>
                </a:solidFill>
              </a:rPr>
              <a:t>Grundschule </a:t>
            </a:r>
          </a:p>
        </p:txBody>
      </p:sp>
      <p:sp>
        <p:nvSpPr>
          <p:cNvPr id="72720" name="AutoShape 16" descr="lose"/>
          <p:cNvSpPr>
            <a:spLocks noChangeArrowheads="1"/>
          </p:cNvSpPr>
          <p:nvPr/>
        </p:nvSpPr>
        <p:spPr bwMode="auto">
          <a:xfrm>
            <a:off x="9146319" y="3564962"/>
            <a:ext cx="1296988" cy="8636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25400" algn="ctr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2721" name="AutoShape 17"/>
          <p:cNvSpPr>
            <a:spLocks noChangeArrowheads="1"/>
          </p:cNvSpPr>
          <p:nvPr/>
        </p:nvSpPr>
        <p:spPr bwMode="auto">
          <a:xfrm rot="-5400000">
            <a:off x="7662599" y="3537744"/>
            <a:ext cx="1368425" cy="3744912"/>
          </a:xfrm>
          <a:prstGeom prst="flowChartOnlineStorage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800" b="1" dirty="0" smtClean="0">
                <a:solidFill>
                  <a:schemeClr val="bg1"/>
                </a:solidFill>
              </a:rPr>
              <a:t>IGS Trier </a:t>
            </a:r>
            <a:endParaRPr lang="de-DE" altLang="de-DE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26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Sitzungssaal">
  <a:themeElements>
    <a:clrScheme name="Benutzerdefiniert 4">
      <a:dk1>
        <a:srgbClr val="004C1D"/>
      </a:dk1>
      <a:lt1>
        <a:srgbClr val="FFFFFF"/>
      </a:lt1>
      <a:dk2>
        <a:srgbClr val="00487B"/>
      </a:dk2>
      <a:lt2>
        <a:srgbClr val="EBEBEB"/>
      </a:lt2>
      <a:accent1>
        <a:srgbClr val="009DE3"/>
      </a:accent1>
      <a:accent2>
        <a:srgbClr val="40A535"/>
      </a:accent2>
      <a:accent3>
        <a:srgbClr val="006B3A"/>
      </a:accent3>
      <a:accent4>
        <a:srgbClr val="FFED00"/>
      </a:accent4>
      <a:accent5>
        <a:srgbClr val="000000"/>
      </a:accent5>
      <a:accent6>
        <a:srgbClr val="E5007D"/>
      </a:accent6>
      <a:hlink>
        <a:srgbClr val="40A535"/>
      </a:hlink>
      <a:folHlink>
        <a:srgbClr val="006B3A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Ion-Lila</Template>
  <TotalTime>0</TotalTime>
  <Words>972</Words>
  <Application>Microsoft Office PowerPoint</Application>
  <PresentationFormat>Breitbild</PresentationFormat>
  <Paragraphs>192</Paragraphs>
  <Slides>11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22" baseType="lpstr">
      <vt:lpstr>Arial</vt:lpstr>
      <vt:lpstr>Arial Fett</vt:lpstr>
      <vt:lpstr>Calibri</vt:lpstr>
      <vt:lpstr>Century Gothic</vt:lpstr>
      <vt:lpstr>Georgia</vt:lpstr>
      <vt:lpstr>Georgia Standard</vt:lpstr>
      <vt:lpstr>Lucida Sans Unicode</vt:lpstr>
      <vt:lpstr>Times New Roman</vt:lpstr>
      <vt:lpstr>Wingdings</vt:lpstr>
      <vt:lpstr>Wingdings 3</vt:lpstr>
      <vt:lpstr>Ion-Sitzungssaal</vt:lpstr>
      <vt:lpstr>PRÄSENTATI</vt:lpstr>
      <vt:lpstr>Eine Schule auf dem Weg zur Inklusion…</vt:lpstr>
      <vt:lpstr> </vt:lpstr>
      <vt:lpstr>Unsere pädagogische Haltung</vt:lpstr>
      <vt:lpstr>Mögliche Schulabschlüsse an der IGS Trier </vt:lpstr>
      <vt:lpstr>Unser</vt:lpstr>
      <vt:lpstr>Unsere Unterrichtsfächer</vt:lpstr>
      <vt:lpstr>Jahrgangsteamstrukturen</vt:lpstr>
      <vt:lpstr>Aufn  Aufnahmebedingungenahmebeingungen</vt:lpstr>
      <vt:lpstr>Termine bzgl. Schulanmeldung 2023 </vt:lpstr>
      <vt:lpstr>IGS Trier – Eine Schule. Viele Perspektiven.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office 1</dc:creator>
  <cp:lastModifiedBy>Markus Häusler</cp:lastModifiedBy>
  <cp:revision>68</cp:revision>
  <dcterms:created xsi:type="dcterms:W3CDTF">2018-02-27T07:15:19Z</dcterms:created>
  <dcterms:modified xsi:type="dcterms:W3CDTF">2023-11-13T14:53:25Z</dcterms:modified>
</cp:coreProperties>
</file>